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99"/>
  </p:notesMasterIdLst>
  <p:handoutMasterIdLst>
    <p:handoutMasterId r:id="rId100"/>
  </p:handoutMasterIdLst>
  <p:sldIdLst>
    <p:sldId id="316" r:id="rId5"/>
    <p:sldId id="404" r:id="rId6"/>
    <p:sldId id="433" r:id="rId7"/>
    <p:sldId id="489" r:id="rId8"/>
    <p:sldId id="504" r:id="rId9"/>
    <p:sldId id="505" r:id="rId10"/>
    <p:sldId id="506" r:id="rId11"/>
    <p:sldId id="490" r:id="rId12"/>
    <p:sldId id="494" r:id="rId13"/>
    <p:sldId id="495" r:id="rId14"/>
    <p:sldId id="497" r:id="rId15"/>
    <p:sldId id="496" r:id="rId16"/>
    <p:sldId id="491" r:id="rId17"/>
    <p:sldId id="500" r:id="rId18"/>
    <p:sldId id="492" r:id="rId19"/>
    <p:sldId id="493" r:id="rId20"/>
    <p:sldId id="498" r:id="rId21"/>
    <p:sldId id="499" r:id="rId22"/>
    <p:sldId id="501" r:id="rId23"/>
    <p:sldId id="502" r:id="rId24"/>
    <p:sldId id="503" r:id="rId25"/>
    <p:sldId id="507" r:id="rId26"/>
    <p:sldId id="436" r:id="rId27"/>
    <p:sldId id="484" r:id="rId28"/>
    <p:sldId id="485" r:id="rId29"/>
    <p:sldId id="508" r:id="rId30"/>
    <p:sldId id="509" r:id="rId31"/>
    <p:sldId id="486" r:id="rId32"/>
    <p:sldId id="510" r:id="rId33"/>
    <p:sldId id="511" r:id="rId34"/>
    <p:sldId id="512" r:id="rId35"/>
    <p:sldId id="513" r:id="rId36"/>
    <p:sldId id="514" r:id="rId37"/>
    <p:sldId id="515" r:id="rId38"/>
    <p:sldId id="516" r:id="rId39"/>
    <p:sldId id="443" r:id="rId40"/>
    <p:sldId id="444" r:id="rId41"/>
    <p:sldId id="517" r:id="rId42"/>
    <p:sldId id="445" r:id="rId43"/>
    <p:sldId id="446" r:id="rId44"/>
    <p:sldId id="447" r:id="rId45"/>
    <p:sldId id="520" r:id="rId46"/>
    <p:sldId id="521" r:id="rId47"/>
    <p:sldId id="522" r:id="rId48"/>
    <p:sldId id="448" r:id="rId49"/>
    <p:sldId id="449" r:id="rId50"/>
    <p:sldId id="518" r:id="rId51"/>
    <p:sldId id="450" r:id="rId52"/>
    <p:sldId id="452" r:id="rId53"/>
    <p:sldId id="453" r:id="rId54"/>
    <p:sldId id="454" r:id="rId55"/>
    <p:sldId id="523" r:id="rId56"/>
    <p:sldId id="524" r:id="rId57"/>
    <p:sldId id="525" r:id="rId58"/>
    <p:sldId id="456" r:id="rId59"/>
    <p:sldId id="526" r:id="rId60"/>
    <p:sldId id="527" r:id="rId61"/>
    <p:sldId id="457" r:id="rId62"/>
    <p:sldId id="458" r:id="rId63"/>
    <p:sldId id="459" r:id="rId64"/>
    <p:sldId id="528" r:id="rId65"/>
    <p:sldId id="529" r:id="rId66"/>
    <p:sldId id="530" r:id="rId67"/>
    <p:sldId id="531" r:id="rId68"/>
    <p:sldId id="532" r:id="rId69"/>
    <p:sldId id="533" r:id="rId70"/>
    <p:sldId id="534" r:id="rId71"/>
    <p:sldId id="535" r:id="rId72"/>
    <p:sldId id="536" r:id="rId73"/>
    <p:sldId id="537" r:id="rId74"/>
    <p:sldId id="461" r:id="rId75"/>
    <p:sldId id="462" r:id="rId76"/>
    <p:sldId id="463" r:id="rId77"/>
    <p:sldId id="464" r:id="rId78"/>
    <p:sldId id="465" r:id="rId79"/>
    <p:sldId id="466" r:id="rId80"/>
    <p:sldId id="467" r:id="rId81"/>
    <p:sldId id="468" r:id="rId82"/>
    <p:sldId id="469" r:id="rId83"/>
    <p:sldId id="470" r:id="rId84"/>
    <p:sldId id="471" r:id="rId85"/>
    <p:sldId id="472" r:id="rId86"/>
    <p:sldId id="473" r:id="rId87"/>
    <p:sldId id="474" r:id="rId88"/>
    <p:sldId id="475" r:id="rId89"/>
    <p:sldId id="476" r:id="rId90"/>
    <p:sldId id="477" r:id="rId91"/>
    <p:sldId id="478" r:id="rId92"/>
    <p:sldId id="479" r:id="rId93"/>
    <p:sldId id="480" r:id="rId94"/>
    <p:sldId id="481" r:id="rId95"/>
    <p:sldId id="482" r:id="rId96"/>
    <p:sldId id="483" r:id="rId97"/>
    <p:sldId id="339" r:id="rId98"/>
  </p:sldIdLst>
  <p:sldSz cx="9144000" cy="6858000" type="screen4x3"/>
  <p:notesSz cx="6858000" cy="9144000"/>
  <p:custDataLst>
    <p:tags r:id="rId10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924">
          <p15:clr>
            <a:srgbClr val="A4A3A4"/>
          </p15:clr>
        </p15:guide>
        <p15:guide id="6" orient="horz" pos="736">
          <p15:clr>
            <a:srgbClr val="A4A3A4"/>
          </p15:clr>
        </p15:guide>
        <p15:guide id="7" orient="horz" pos="2882">
          <p15:clr>
            <a:srgbClr val="A4A3A4"/>
          </p15:clr>
        </p15:guide>
        <p15:guide id="8" orient="horz" pos="560">
          <p15:clr>
            <a:srgbClr val="A4A3A4"/>
          </p15:clr>
        </p15:guide>
        <p15:guide id="9" pos="2880">
          <p15:clr>
            <a:srgbClr val="A4A3A4"/>
          </p15:clr>
        </p15:guide>
        <p15:guide id="10" pos="280">
          <p15:clr>
            <a:srgbClr val="A4A3A4"/>
          </p15:clr>
        </p15:guide>
        <p15:guide id="11" pos="5501">
          <p15:clr>
            <a:srgbClr val="A4A3A4"/>
          </p15:clr>
        </p15:guide>
        <p15:guide id="12" pos="2824">
          <p15:clr>
            <a:srgbClr val="A4A3A4"/>
          </p15:clr>
        </p15:guide>
        <p15:guide id="13" pos="2936">
          <p15:clr>
            <a:srgbClr val="A4A3A4"/>
          </p15:clr>
        </p15:guide>
        <p15:guide id="14" pos="4172">
          <p15:clr>
            <a:srgbClr val="A4A3A4"/>
          </p15:clr>
        </p15:guide>
        <p15:guide id="15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92222"/>
    <a:srgbClr val="00BBEE"/>
    <a:srgbClr val="7F7F7F"/>
    <a:srgbClr val="666666"/>
    <a:srgbClr val="FF0000"/>
    <a:srgbClr val="EDCAED"/>
    <a:srgbClr val="C85FC8"/>
    <a:srgbClr val="722772"/>
    <a:srgbClr val="869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8333" autoAdjust="0"/>
  </p:normalViewPr>
  <p:slideViewPr>
    <p:cSldViewPr snapToObjects="1" showGuides="1">
      <p:cViewPr>
        <p:scale>
          <a:sx n="75" d="100"/>
          <a:sy n="75" d="100"/>
        </p:scale>
        <p:origin x="1694" y="216"/>
      </p:cViewPr>
      <p:guideLst>
        <p:guide orient="horz" pos="5"/>
        <p:guide orient="horz" pos="4043"/>
        <p:guide orient="horz" pos="2387"/>
        <p:guide orient="horz" pos="4233"/>
        <p:guide orient="horz" pos="924"/>
        <p:guide orient="horz" pos="736"/>
        <p:guide orient="horz" pos="2882"/>
        <p:guide orient="horz" pos="560"/>
        <p:guide pos="2880"/>
        <p:guide pos="280"/>
        <p:guide pos="5501"/>
        <p:guide pos="2824"/>
        <p:guide pos="2936"/>
        <p:guide pos="4172"/>
        <p:guide pos="15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commentAuthors" Target="commentAuthor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handoutMaster" Target="handoutMasters/handoutMaster1.xml"/><Relationship Id="rId105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2024-05-25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lack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wf_phot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8788" y="544531"/>
            <a:ext cx="4811856" cy="1854206"/>
          </a:xfrm>
        </p:spPr>
        <p:txBody>
          <a:bodyPr anchor="b" anchorCtr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701703" y="2274980"/>
            <a:ext cx="3074395" cy="2060440"/>
            <a:chOff x="5701703" y="682760"/>
            <a:chExt cx="3074395" cy="2060440"/>
          </a:xfrm>
        </p:grpSpPr>
        <p:sp>
          <p:nvSpPr>
            <p:cNvPr id="5" name="Freeform 4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199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17" y="6279323"/>
            <a:ext cx="2520922" cy="17607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6570921"/>
            <a:ext cx="868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9320" y="2543510"/>
            <a:ext cx="4811323" cy="1233311"/>
          </a:xfrm>
        </p:spPr>
        <p:txBody>
          <a:bodyPr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2400" baseline="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419537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k153597rk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pic>
        <p:nvPicPr>
          <p:cNvPr id="9" name="Picture 8" descr="Pow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94652" y="170122"/>
            <a:ext cx="1535846" cy="1781155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ight Bulb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15201" y="170122"/>
            <a:ext cx="1388650" cy="2239199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gnify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17943" y="158624"/>
            <a:ext cx="2000897" cy="200685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eak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42376" y="195281"/>
            <a:ext cx="2191150" cy="180884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4025851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9368" y="3429000"/>
            <a:ext cx="4114286" cy="34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0060505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18677" y="3062745"/>
            <a:ext cx="2447619" cy="365714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A05379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689478"/>
            <a:ext cx="5485715" cy="20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A05379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584716"/>
            <a:ext cx="5485715" cy="212381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kd186908sd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05212" y="3953896"/>
            <a:ext cx="3657143" cy="2733334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k318019rk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10097"/>
            <a:ext cx="8228013" cy="670326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fld id="{1FFA8A62-BA18-4E52-9309-8B09A658655A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fld id="{C75ECD58-78DE-418D-AB70-45586B3275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3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Image result for microservice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2" descr="elastic-logo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elastic-logo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AutoShape 6" descr="Image result for Elastic search logo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2" descr="Image result for typescript"/>
          <p:cNvSpPr>
            <a:spLocks noChangeAspect="1" noChangeArrowheads="1"/>
          </p:cNvSpPr>
          <p:nvPr userDrawn="1"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AutoShape 4" descr="Image result for typescript"/>
          <p:cNvSpPr>
            <a:spLocks noChangeAspect="1" noChangeArrowheads="1"/>
          </p:cNvSpPr>
          <p:nvPr userDrawn="1"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747" y="200251"/>
            <a:ext cx="1077545" cy="74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</a:defRPr>
            </a:lvl1pPr>
            <a:lvl2pPr marL="231775" indent="-231775">
              <a:spcBef>
                <a:spcPts val="624"/>
              </a:spcBef>
              <a:buFont typeface="Arial" pitchFamily="34" charset="0"/>
              <a:buChar char="•"/>
              <a:defRPr/>
            </a:lvl2pPr>
            <a:lvl3pPr marL="457200" indent="-231775">
              <a:buFont typeface="Arial" pitchFamily="34" charset="0"/>
              <a:buChar char="–"/>
              <a:defRPr/>
            </a:lvl3pPr>
            <a:lvl4pPr marL="688975" indent="-225425">
              <a:buFont typeface="Arial" pitchFamily="34" charset="0"/>
              <a:buChar char="•"/>
              <a:defRPr/>
            </a:lvl4pPr>
            <a:lvl5pPr marL="914400" indent="-225425">
              <a:buFont typeface="Arial" pitchFamily="34" charset="0"/>
              <a:buChar char="–"/>
              <a:tabLst/>
              <a:defRPr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747" y="200251"/>
            <a:ext cx="1077545" cy="74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59314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747" y="200251"/>
            <a:ext cx="1077545" cy="74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2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660900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747" y="200251"/>
            <a:ext cx="1077545" cy="74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747" y="200251"/>
            <a:ext cx="1077545" cy="74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0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747" y="200251"/>
            <a:ext cx="1077545" cy="74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9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358359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81125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1" r:id="rId10"/>
    <p:sldLayoutId id="2147483657" r:id="rId11"/>
    <p:sldLayoutId id="2147483658" r:id="rId12"/>
    <p:sldLayoutId id="2147483659" r:id="rId13"/>
    <p:sldLayoutId id="2147483663" r:id="rId14"/>
    <p:sldLayoutId id="2147483662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14519"/>
            <a:ext cx="7239000" cy="952282"/>
          </a:xfrm>
        </p:spPr>
        <p:txBody>
          <a:bodyPr/>
          <a:lstStyle/>
          <a:p>
            <a:r>
              <a:rPr lang="en-US" dirty="0"/>
              <a:t>Application Delivery Fundamentals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8848" y="4191000"/>
            <a:ext cx="4811323" cy="1233311"/>
          </a:xfrm>
        </p:spPr>
        <p:txBody>
          <a:bodyPr/>
          <a:lstStyle/>
          <a:p>
            <a:r>
              <a:rPr lang="en-US" dirty="0"/>
              <a:t>Parameswari </a:t>
            </a:r>
            <a:r>
              <a:rPr lang="en-US" dirty="0" err="1"/>
              <a:t>Ettiappan</a:t>
            </a:r>
            <a:endParaRPr lang="en-US" dirty="0"/>
          </a:p>
        </p:txBody>
      </p:sp>
      <p:sp>
        <p:nvSpPr>
          <p:cNvPr id="2" name="AutoShape 2" descr="Image result for ELK sta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2" descr="Image result for typescri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Features of TypeScript</a:t>
            </a:r>
          </a:p>
        </p:txBody>
      </p:sp>
      <p:pic>
        <p:nvPicPr>
          <p:cNvPr id="1026" name="Picture 2" descr="features - typescript tutorial - edureka">
            <a:extLst>
              <a:ext uri="{FF2B5EF4-FFF2-40B4-BE49-F238E27FC236}">
                <a16:creationId xmlns:a16="http://schemas.microsoft.com/office/drawing/2014/main" id="{07439E8A-1E8C-3428-D245-273FCA2AF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9144000" cy="348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726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B766D-71F9-BD82-034F-679E06D2C93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Cross-Platform:  The TypeScript compiler can be installed on any Operating System such as Windows, MacOS, and Linux.</a:t>
            </a:r>
          </a:p>
          <a:p>
            <a:r>
              <a:rPr lang="en-US" dirty="0"/>
              <a:t>Object-Oriented Language: TypeScript provides features like Classes, Interfaces, and Modules. Thus, it can write object-oriented code for client-side as well as server-side development.</a:t>
            </a:r>
          </a:p>
          <a:p>
            <a:r>
              <a:rPr lang="en-US" dirty="0"/>
              <a:t>Static type-checking: TypeScript uses static typing and helps type checking at compile time. Thus, you can find errors while writing the code without running the script.</a:t>
            </a:r>
          </a:p>
          <a:p>
            <a:r>
              <a:rPr lang="en-US" dirty="0"/>
              <a:t>Optional Static Typing: TypeScript also allows optional static typing in case you are using the dynamic typing of JavaScript.</a:t>
            </a:r>
          </a:p>
          <a:p>
            <a:r>
              <a:rPr lang="en-US" dirty="0"/>
              <a:t>DOM Manipulation: You can use TypeScript to manipulate the DOM for adding or removing elements.</a:t>
            </a:r>
          </a:p>
          <a:p>
            <a:r>
              <a:rPr lang="en-US" dirty="0"/>
              <a:t>ES 6 Features: TypeScript includes most features of planned ECMAScript 2015 (ES 6, 7) such as class, interface, Arrow functions, etc.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Features of TypeScript</a:t>
            </a:r>
          </a:p>
        </p:txBody>
      </p:sp>
    </p:spTree>
    <p:extLst>
      <p:ext uri="{BB962C8B-B14F-4D97-AF65-F5344CB8AC3E}">
        <p14:creationId xmlns:p14="http://schemas.microsoft.com/office/powerpoint/2010/main" val="1717827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TypeScript</a:t>
            </a:r>
          </a:p>
        </p:txBody>
      </p:sp>
      <p:pic>
        <p:nvPicPr>
          <p:cNvPr id="2050" name="Picture 2" descr="types of typescript - typescript tutorial - edureka">
            <a:extLst>
              <a:ext uri="{FF2B5EF4-FFF2-40B4-BE49-F238E27FC236}">
                <a16:creationId xmlns:a16="http://schemas.microsoft.com/office/drawing/2014/main" id="{84D314CC-1B15-5C56-1D12-289CC5F4C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828800"/>
            <a:ext cx="50292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1F3034-E9D4-A17A-7AAF-C453F5CDB324}"/>
              </a:ext>
            </a:extLst>
          </p:cNvPr>
          <p:cNvSpPr txBox="1"/>
          <p:nvPr/>
        </p:nvSpPr>
        <p:spPr>
          <a:xfrm>
            <a:off x="609600" y="4478695"/>
            <a:ext cx="80566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It can be classified into two types such as: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Built-in</a:t>
            </a: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: This includes number, string, </a:t>
            </a:r>
            <a:r>
              <a:rPr lang="en-US" b="0" i="0" dirty="0" err="1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boolean</a:t>
            </a: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, void, null and undefined.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User-defined</a:t>
            </a: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: It includes Enumerations (</a:t>
            </a:r>
            <a:r>
              <a:rPr lang="en-US" b="0" i="0" dirty="0" err="1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enums</a:t>
            </a: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), classes, interfaces, arrays, and tuple.</a:t>
            </a:r>
          </a:p>
        </p:txBody>
      </p:sp>
    </p:spTree>
    <p:extLst>
      <p:ext uri="{BB962C8B-B14F-4D97-AF65-F5344CB8AC3E}">
        <p14:creationId xmlns:p14="http://schemas.microsoft.com/office/powerpoint/2010/main" val="238687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C2475F-1E6E-0138-DD4A-451D87C7C5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two main ways to install TypeScript tools such as:</a:t>
            </a:r>
          </a:p>
          <a:p>
            <a:pPr lvl="1"/>
            <a:r>
              <a:rPr lang="en-US" dirty="0"/>
              <a:t> Via </a:t>
            </a:r>
            <a:r>
              <a:rPr lang="en-US" dirty="0" err="1"/>
              <a:t>npm</a:t>
            </a:r>
            <a:r>
              <a:rPr lang="en-US" dirty="0"/>
              <a:t> (Node.js Package Manager) command-line tool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install -g typescript</a:t>
            </a:r>
          </a:p>
          <a:p>
            <a:pPr lvl="1"/>
            <a:r>
              <a:rPr lang="en-US" dirty="0"/>
              <a:t>By installing TypeScript via Visual Studio.</a:t>
            </a:r>
          </a:p>
          <a:p>
            <a:pPr lvl="1"/>
            <a:r>
              <a:rPr lang="en-US" dirty="0"/>
              <a:t>If you use Visual Studio or VS Code IDE, the easiest way to add to Visual Studio or VS Code is to search and add a package or download from the TypeScript website.</a:t>
            </a:r>
          </a:p>
          <a:p>
            <a:pPr lvl="1"/>
            <a:r>
              <a:rPr lang="en-US" dirty="0"/>
              <a:t> Also, you can download TypeScript Tools for Visual Studio.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install TypeScript</a:t>
            </a:r>
          </a:p>
        </p:txBody>
      </p:sp>
    </p:spTree>
    <p:extLst>
      <p:ext uri="{BB962C8B-B14F-4D97-AF65-F5344CB8AC3E}">
        <p14:creationId xmlns:p14="http://schemas.microsoft.com/office/powerpoint/2010/main" val="722973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install TypeScript</a:t>
            </a:r>
          </a:p>
        </p:txBody>
      </p:sp>
      <p:pic>
        <p:nvPicPr>
          <p:cNvPr id="4098" name="Picture 2" descr="install - what is typescript - edureka">
            <a:extLst>
              <a:ext uri="{FF2B5EF4-FFF2-40B4-BE49-F238E27FC236}">
                <a16:creationId xmlns:a16="http://schemas.microsoft.com/office/drawing/2014/main" id="{BFB2673E-1847-F6A0-8C5B-939EB2074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9144000" cy="410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209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do we useTypeScript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28C82-CD9B-9F48-0020-0CB6B6D5E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83702"/>
            <a:ext cx="8686800" cy="43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84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010D88-0ABD-B218-09A1-487184BCA2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59314" y="1381124"/>
            <a:ext cx="4025899" cy="51720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TypeScript is fast, simple, easy to learn and runs on any browser or JavaScript engine.</a:t>
            </a:r>
          </a:p>
          <a:p>
            <a:r>
              <a:rPr lang="en-US" dirty="0"/>
              <a:t>It is similar to JavaScript and uses the same syntax and semantics.</a:t>
            </a:r>
          </a:p>
          <a:p>
            <a:r>
              <a:rPr lang="en-US" dirty="0"/>
              <a:t>This helps backend developers write front-end code faster.</a:t>
            </a:r>
          </a:p>
          <a:p>
            <a:r>
              <a:rPr lang="en-US" dirty="0"/>
              <a:t>You can call the TypeScript code from an existing JavaScript code. </a:t>
            </a:r>
          </a:p>
          <a:p>
            <a:r>
              <a:rPr lang="en-US" dirty="0"/>
              <a:t>Also, it works with existing JavaScript frameworks and libraries without any issues.</a:t>
            </a:r>
          </a:p>
          <a:p>
            <a:r>
              <a:rPr lang="en-US" dirty="0"/>
              <a:t>The Definition file, with .</a:t>
            </a:r>
            <a:r>
              <a:rPr lang="en-US" dirty="0" err="1"/>
              <a:t>d.ts</a:t>
            </a:r>
            <a:r>
              <a:rPr lang="en-US" dirty="0"/>
              <a:t> extension, provides support for existing JavaScript libraries like </a:t>
            </a:r>
            <a:r>
              <a:rPr lang="en-US" dirty="0" err="1"/>
              <a:t>Jquery</a:t>
            </a:r>
            <a:r>
              <a:rPr lang="en-US" dirty="0"/>
              <a:t>, D3.js, etc. </a:t>
            </a:r>
          </a:p>
          <a:p>
            <a:r>
              <a:rPr lang="en-US" dirty="0"/>
              <a:t>So, TypeScript code can add JavaScript libraries using type definitions to avail the benefits of type-checking, code autocompletion, and documentation in existing dynamically-typed JavaScript libraries.</a:t>
            </a:r>
          </a:p>
          <a:p>
            <a:r>
              <a:rPr lang="en-US" dirty="0"/>
              <a:t>It includes features from ES6 and ES7 that can run in ES5-level JavaScript engines like Node.js.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do we useTypeScript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8C1C1F-BCB7-8C84-E6AA-DF004102F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500"/>
          <a:stretch/>
        </p:blipFill>
        <p:spPr>
          <a:xfrm>
            <a:off x="121071" y="1828800"/>
            <a:ext cx="4343400" cy="404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32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Components of TypeScript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43E1343-7CAE-3232-F391-ADECADED0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17" y="1981200"/>
            <a:ext cx="5241073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880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EFCA0-2D86-7FEF-27A9-AC78DF06EE6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Language − It comprises of the syntax, keywords, and type annotations.</a:t>
            </a:r>
          </a:p>
          <a:p>
            <a:endParaRPr lang="en-US" dirty="0"/>
          </a:p>
          <a:p>
            <a:r>
              <a:rPr lang="en-US" dirty="0"/>
              <a:t>The TypeScript Compiler − This compiler (</a:t>
            </a:r>
            <a:r>
              <a:rPr lang="en-US" dirty="0" err="1"/>
              <a:t>tsc</a:t>
            </a:r>
            <a:r>
              <a:rPr lang="en-US" dirty="0"/>
              <a:t>) converts the instructions written in TypeScript to its JavaScript equivalent.</a:t>
            </a:r>
          </a:p>
          <a:p>
            <a:endParaRPr lang="en-US" dirty="0"/>
          </a:p>
          <a:p>
            <a:r>
              <a:rPr lang="en-US" dirty="0"/>
              <a:t>The TypeScript Language Service − The Language Service exposes an additional layer around the core compiler pipeline, editor-like applications. The language service supports the common set of typical editor operations.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Components of TypeScript</a:t>
            </a:r>
          </a:p>
        </p:txBody>
      </p:sp>
    </p:spTree>
    <p:extLst>
      <p:ext uri="{BB962C8B-B14F-4D97-AF65-F5344CB8AC3E}">
        <p14:creationId xmlns:p14="http://schemas.microsoft.com/office/powerpoint/2010/main" val="1218448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TypeScript vs JavaScript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5415A-829A-8DE3-F455-1D0BB0871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93" y="1371600"/>
            <a:ext cx="8869013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1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Goals</a:t>
            </a:r>
          </a:p>
          <a:p>
            <a:pPr lvl="1"/>
            <a:r>
              <a:rPr lang="en-IN" b="1" i="1" dirty="0"/>
              <a:t>Introduction to TypeScript</a:t>
            </a:r>
          </a:p>
          <a:p>
            <a:pPr lvl="1"/>
            <a:r>
              <a:rPr lang="en-US" b="1" i="1" dirty="0"/>
              <a:t>Using Visual Studio Code for TypeScript Development</a:t>
            </a:r>
            <a:endParaRPr lang="en-IN" b="1" i="1" dirty="0"/>
          </a:p>
          <a:p>
            <a:pPr lvl="1"/>
            <a:r>
              <a:rPr lang="en-IN" b="1" i="1" dirty="0"/>
              <a:t>TypeScript Language Basics</a:t>
            </a:r>
          </a:p>
          <a:p>
            <a:pPr lvl="1"/>
            <a:r>
              <a:rPr lang="en-IN" b="1" i="1" dirty="0"/>
              <a:t>TypeScript Type System</a:t>
            </a:r>
          </a:p>
          <a:p>
            <a:pPr lvl="1"/>
            <a:r>
              <a:rPr lang="en-IN" b="1" i="1" dirty="0"/>
              <a:t>Functional Programming</a:t>
            </a:r>
          </a:p>
          <a:p>
            <a:pPr lvl="1"/>
            <a:r>
              <a:rPr lang="en-IN" b="1" i="1" dirty="0"/>
              <a:t>Object-Oriented Programming</a:t>
            </a:r>
          </a:p>
          <a:p>
            <a:pPr lvl="1"/>
            <a:r>
              <a:rPr lang="en-IN" b="1" i="1" dirty="0"/>
              <a:t>Asynchronous Programming</a:t>
            </a:r>
          </a:p>
          <a:p>
            <a:pPr lvl="1"/>
            <a:r>
              <a:rPr lang="en-IN" b="1" i="1" dirty="0"/>
              <a:t>Generics</a:t>
            </a:r>
          </a:p>
          <a:p>
            <a:pPr lvl="1"/>
            <a:r>
              <a:rPr lang="en-IN" b="1" i="1" dirty="0"/>
              <a:t>Namespaces and Modules</a:t>
            </a:r>
          </a:p>
          <a:p>
            <a:pPr lvl="1"/>
            <a:r>
              <a:rPr lang="en-IN" b="1" i="1" dirty="0"/>
              <a:t>Unit Testing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1882433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TypeScript vs JavaScript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7901F-86F5-4AC6-E8D0-BD1C1D567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291510"/>
            <a:ext cx="8530565" cy="526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45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TypeScript Trends</a:t>
            </a:r>
          </a:p>
        </p:txBody>
      </p:sp>
      <p:pic>
        <p:nvPicPr>
          <p:cNvPr id="6146" name="Picture 2" descr="Javascript vs Typescript | Edureka Blogs | Edureka">
            <a:extLst>
              <a:ext uri="{FF2B5EF4-FFF2-40B4-BE49-F238E27FC236}">
                <a16:creationId xmlns:a16="http://schemas.microsoft.com/office/drawing/2014/main" id="{AF3A48E2-B137-5245-2321-AA8314FB8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9144000" cy="250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00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3F693-0E2C-3FE1-BB6E-C77215D36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Typescript</a:t>
            </a:r>
          </a:p>
        </p:txBody>
      </p:sp>
      <p:pic>
        <p:nvPicPr>
          <p:cNvPr id="9218" name="Picture 2" descr="TypeScript cheat sheet PDF">
            <a:extLst>
              <a:ext uri="{FF2B5EF4-FFF2-40B4-BE49-F238E27FC236}">
                <a16:creationId xmlns:a16="http://schemas.microsoft.com/office/drawing/2014/main" id="{A08B0F08-8E7B-3E35-3FF9-AD3B0BB71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6868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77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 of History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35780"/>
              </p:ext>
            </p:extLst>
          </p:nvPr>
        </p:nvGraphicFramePr>
        <p:xfrm>
          <a:off x="461033" y="1353236"/>
          <a:ext cx="8530566" cy="4969177"/>
        </p:xfrm>
        <a:graphic>
          <a:graphicData uri="http://schemas.openxmlformats.org/drawingml/2006/table">
            <a:tbl>
              <a:tblPr/>
              <a:tblGrid>
                <a:gridCol w="1672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8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0779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</a:rPr>
                        <a:t>Version number</a:t>
                      </a:r>
                    </a:p>
                  </a:txBody>
                  <a:tcPr marL="65195" marR="114091" marT="32597" marB="32597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</a:rPr>
                        <a:t>Release date</a:t>
                      </a:r>
                    </a:p>
                  </a:txBody>
                  <a:tcPr marL="65195" marR="114091" marT="32597" marB="32597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effectLst/>
                        </a:rPr>
                        <a:t>Significant changes</a:t>
                      </a:r>
                    </a:p>
                  </a:txBody>
                  <a:tcPr marL="65195" marR="114091" marT="32597" marB="32597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79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0.8</a:t>
                      </a:r>
                    </a:p>
                  </a:txBody>
                  <a:tcPr marL="65195" marR="65195" marT="32597" marB="32597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October 1, 2012</a:t>
                      </a:r>
                    </a:p>
                  </a:txBody>
                  <a:tcPr marL="65195" marR="65195" marT="32597" marB="32597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>
                        <a:effectLst/>
                      </a:endParaRPr>
                    </a:p>
                  </a:txBody>
                  <a:tcPr marL="65195" marR="65195" marT="32597" marB="32597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9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0.9</a:t>
                      </a:r>
                    </a:p>
                  </a:txBody>
                  <a:tcPr marL="65195" marR="65195" marT="32597" marB="32597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June 18, 2013</a:t>
                      </a:r>
                    </a:p>
                  </a:txBody>
                  <a:tcPr marL="65195" marR="65195" marT="32597" marB="32597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>
                        <a:effectLst/>
                      </a:endParaRPr>
                    </a:p>
                  </a:txBody>
                  <a:tcPr marL="65195" marR="65195" marT="32597" marB="32597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363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1.1</a:t>
                      </a:r>
                    </a:p>
                  </a:txBody>
                  <a:tcPr marL="65195" marR="65195" marT="32597" marB="32597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October 6, 2014</a:t>
                      </a:r>
                    </a:p>
                  </a:txBody>
                  <a:tcPr marL="65195" marR="65195" marT="32597" marB="32597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performance improvements</a:t>
                      </a:r>
                    </a:p>
                  </a:txBody>
                  <a:tcPr marL="65195" marR="65195" marT="32597" marB="32597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363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1.3</a:t>
                      </a:r>
                    </a:p>
                  </a:txBody>
                  <a:tcPr marL="65195" marR="65195" marT="32597" marB="32597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November 12, 2014</a:t>
                      </a:r>
                    </a:p>
                  </a:txBody>
                  <a:tcPr marL="65195" marR="65195" marT="32597" marB="32597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protected modifier, tuple types</a:t>
                      </a:r>
                    </a:p>
                  </a:txBody>
                  <a:tcPr marL="65195" marR="65195" marT="32597" marB="32597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3116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1.4</a:t>
                      </a:r>
                    </a:p>
                  </a:txBody>
                  <a:tcPr marL="65195" marR="65195" marT="32597" marB="32597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January 20, 2015</a:t>
                      </a:r>
                    </a:p>
                  </a:txBody>
                  <a:tcPr marL="65195" marR="65195" marT="32597" marB="32597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union types, let and const declarations, template strings, type guards, type aliases</a:t>
                      </a:r>
                    </a:p>
                  </a:txBody>
                  <a:tcPr marL="65195" marR="65195" marT="32597" marB="32597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7532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1.5</a:t>
                      </a:r>
                    </a:p>
                  </a:txBody>
                  <a:tcPr marL="65195" marR="65195" marT="32597" marB="32597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July 20, 2015</a:t>
                      </a:r>
                    </a:p>
                  </a:txBody>
                  <a:tcPr marL="65195" marR="65195" marT="32597" marB="32597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ES6 modules, namespace keyword, for..of support, decorators</a:t>
                      </a:r>
                    </a:p>
                  </a:txBody>
                  <a:tcPr marL="65195" marR="65195" marT="32597" marB="32597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38701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1.6</a:t>
                      </a:r>
                    </a:p>
                  </a:txBody>
                  <a:tcPr marL="65195" marR="65195" marT="32597" marB="32597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September 16, 2015</a:t>
                      </a:r>
                    </a:p>
                  </a:txBody>
                  <a:tcPr marL="65195" marR="65195" marT="32597" marB="32597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JSX support, intersection types, local type declarations, abstract classes and methods, user-defined type guard functions</a:t>
                      </a:r>
                    </a:p>
                  </a:txBody>
                  <a:tcPr marL="65195" marR="65195" marT="32597" marB="32597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168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 of History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594984"/>
              </p:ext>
            </p:extLst>
          </p:nvPr>
        </p:nvGraphicFramePr>
        <p:xfrm>
          <a:off x="461035" y="1381125"/>
          <a:ext cx="8454366" cy="5094791"/>
        </p:xfrm>
        <a:graphic>
          <a:graphicData uri="http://schemas.openxmlformats.org/drawingml/2006/table">
            <a:tbl>
              <a:tblPr/>
              <a:tblGrid>
                <a:gridCol w="910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757"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1.7</a:t>
                      </a:r>
                    </a:p>
                  </a:txBody>
                  <a:tcPr marL="52439" marR="52439" marT="26220" marB="26220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November 30, 2015</a:t>
                      </a:r>
                    </a:p>
                  </a:txBody>
                  <a:tcPr marL="52439" marR="52439" marT="26220" marB="26220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async and await support,</a:t>
                      </a:r>
                    </a:p>
                  </a:txBody>
                  <a:tcPr marL="52439" marR="52439" marT="26220" marB="26220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711"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1.8</a:t>
                      </a:r>
                    </a:p>
                  </a:txBody>
                  <a:tcPr marL="52439" marR="52439" marT="26220" marB="26220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February 22, 2016</a:t>
                      </a:r>
                    </a:p>
                  </a:txBody>
                  <a:tcPr marL="52439" marR="52439" marT="26220" marB="26220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constraints generics, control flow analysis errors, string literal types, allowJs</a:t>
                      </a:r>
                    </a:p>
                  </a:txBody>
                  <a:tcPr marL="52439" marR="52439" marT="26220" marB="26220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3664"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2.0</a:t>
                      </a:r>
                    </a:p>
                  </a:txBody>
                  <a:tcPr marL="52439" marR="52439" marT="26220" marB="26220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September 22, 2016</a:t>
                      </a:r>
                    </a:p>
                  </a:txBody>
                  <a:tcPr marL="52439" marR="52439" marT="26220" marB="26220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null- and undefined-aware types, control flow based type analysis, discriminated union types, never type, readonly keyword, type of this for functions</a:t>
                      </a:r>
                    </a:p>
                  </a:txBody>
                  <a:tcPr marL="52439" marR="52439" marT="26220" marB="26220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393"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2.1</a:t>
                      </a:r>
                    </a:p>
                  </a:txBody>
                  <a:tcPr marL="52439" marR="52439" marT="26220" marB="26220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November 8, 2016</a:t>
                      </a:r>
                    </a:p>
                  </a:txBody>
                  <a:tcPr marL="52439" marR="52439" marT="26220" marB="26220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keyof and lookup types, mapped types, object spread and rest,</a:t>
                      </a:r>
                    </a:p>
                  </a:txBody>
                  <a:tcPr marL="52439" marR="52439" marT="26220" marB="26220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075"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2.2</a:t>
                      </a:r>
                    </a:p>
                  </a:txBody>
                  <a:tcPr marL="52439" marR="52439" marT="26220" marB="26220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February 22, 2017</a:t>
                      </a:r>
                    </a:p>
                  </a:txBody>
                  <a:tcPr marL="52439" marR="52439" marT="26220" marB="26220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mix-in classes, object type,</a:t>
                      </a:r>
                    </a:p>
                  </a:txBody>
                  <a:tcPr marL="52439" marR="52439" marT="26220" marB="26220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4393"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2.3</a:t>
                      </a:r>
                    </a:p>
                  </a:txBody>
                  <a:tcPr marL="52439" marR="52439" marT="26220" marB="26220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April 27, 2017</a:t>
                      </a:r>
                    </a:p>
                  </a:txBody>
                  <a:tcPr marL="52439" marR="52439" marT="26220" marB="26220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async iteration, generic parameter defaults, strict option</a:t>
                      </a:r>
                    </a:p>
                  </a:txBody>
                  <a:tcPr marL="52439" marR="52439" marT="26220" marB="26220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96346"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2.4</a:t>
                      </a:r>
                    </a:p>
                  </a:txBody>
                  <a:tcPr marL="52439" marR="52439" marT="26220" marB="26220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June 27, 2017</a:t>
                      </a:r>
                    </a:p>
                  </a:txBody>
                  <a:tcPr marL="52439" marR="52439" marT="26220" marB="26220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dynamic import expressions, string enums, improved inference for generics, strict contravariance for callback parameters</a:t>
                      </a:r>
                    </a:p>
                  </a:txBody>
                  <a:tcPr marL="52439" marR="52439" marT="26220" marB="26220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075"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2.5</a:t>
                      </a:r>
                    </a:p>
                  </a:txBody>
                  <a:tcPr marL="52439" marR="52439" marT="26220" marB="26220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effectLst/>
                        </a:rPr>
                        <a:t>August 31, 2017</a:t>
                      </a:r>
                    </a:p>
                  </a:txBody>
                  <a:tcPr marL="52439" marR="52439" marT="26220" marB="26220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effectLst/>
                        </a:rPr>
                        <a:t>optional catch clause variables</a:t>
                      </a:r>
                    </a:p>
                  </a:txBody>
                  <a:tcPr marL="52439" marR="52439" marT="26220" marB="26220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7710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 of History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812694"/>
              </p:ext>
            </p:extLst>
          </p:nvPr>
        </p:nvGraphicFramePr>
        <p:xfrm>
          <a:off x="484039" y="1447800"/>
          <a:ext cx="8458200" cy="4830985"/>
        </p:xfrm>
        <a:graphic>
          <a:graphicData uri="http://schemas.openxmlformats.org/drawingml/2006/table">
            <a:tbl>
              <a:tblPr/>
              <a:tblGrid>
                <a:gridCol w="1268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26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355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2.6</a:t>
                      </a:r>
                    </a:p>
                  </a:txBody>
                  <a:tcPr marL="79089" marR="79089" marT="39544" marB="39544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October 31, 2017</a:t>
                      </a:r>
                    </a:p>
                  </a:txBody>
                  <a:tcPr marL="79089" marR="79089" marT="39544" marB="39544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strict function types</a:t>
                      </a:r>
                    </a:p>
                  </a:txBody>
                  <a:tcPr marL="79089" marR="79089" marT="39544" marB="39544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0887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2.7</a:t>
                      </a:r>
                    </a:p>
                  </a:txBody>
                  <a:tcPr marL="79089" marR="79089" marT="39544" marB="39544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January 31, 2018</a:t>
                      </a:r>
                    </a:p>
                  </a:txBody>
                  <a:tcPr marL="79089" marR="79089" marT="39544" marB="39544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constant-named properties, fixed length tuples</a:t>
                      </a:r>
                    </a:p>
                  </a:txBody>
                  <a:tcPr marL="79089" marR="79089" marT="39544" marB="39544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0887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2.8</a:t>
                      </a:r>
                    </a:p>
                  </a:txBody>
                  <a:tcPr marL="79089" marR="79089" marT="39544" marB="39544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March 27, 2018</a:t>
                      </a:r>
                    </a:p>
                  </a:txBody>
                  <a:tcPr marL="79089" marR="79089" marT="39544" marB="39544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conditional types, improved keyof with intersection types</a:t>
                      </a:r>
                    </a:p>
                  </a:txBody>
                  <a:tcPr marL="79089" marR="79089" marT="39544" marB="39544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0887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2.9</a:t>
                      </a:r>
                    </a:p>
                  </a:txBody>
                  <a:tcPr marL="79089" marR="79089" marT="39544" marB="39544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May 14, 2018</a:t>
                      </a:r>
                    </a:p>
                  </a:txBody>
                  <a:tcPr marL="79089" marR="79089" marT="39544" marB="39544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support for symbols and numeric literals in keyof and mapped object types</a:t>
                      </a:r>
                    </a:p>
                  </a:txBody>
                  <a:tcPr marL="79089" marR="79089" marT="39544" marB="39544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8154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3.0</a:t>
                      </a:r>
                    </a:p>
                  </a:txBody>
                  <a:tcPr marL="79089" marR="79089" marT="39544" marB="39544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July 30, 2018</a:t>
                      </a:r>
                    </a:p>
                  </a:txBody>
                  <a:tcPr marL="79089" marR="79089" marT="39544" marB="39544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project references, extracting and spreading parameter lists with tuples</a:t>
                      </a:r>
                    </a:p>
                  </a:txBody>
                  <a:tcPr marL="79089" marR="79089" marT="39544" marB="39544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621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3.1</a:t>
                      </a:r>
                    </a:p>
                  </a:txBody>
                  <a:tcPr marL="79089" marR="79089" marT="39544" marB="39544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September 27, 2018</a:t>
                      </a:r>
                    </a:p>
                  </a:txBody>
                  <a:tcPr marL="79089" marR="79089" marT="39544" marB="39544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mappable tuple and array types</a:t>
                      </a:r>
                    </a:p>
                  </a:txBody>
                  <a:tcPr marL="79089" marR="79089" marT="39544" marB="39544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3621"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3.2</a:t>
                      </a:r>
                    </a:p>
                  </a:txBody>
                  <a:tcPr marL="79089" marR="79089" marT="39544" marB="39544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effectLst/>
                        </a:rPr>
                        <a:t>November 30, 2018</a:t>
                      </a:r>
                    </a:p>
                  </a:txBody>
                  <a:tcPr marL="79089" marR="79089" marT="39544" marB="39544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stricter checking for bind, call, and apply</a:t>
                      </a:r>
                    </a:p>
                  </a:txBody>
                  <a:tcPr marL="79089" marR="79089" marT="39544" marB="39544"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846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 of 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EB28D-955A-73D4-B652-1D8A1F880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71600"/>
            <a:ext cx="861059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82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 of History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1CB79-F51B-69C8-B2B4-F5D8A6707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676400"/>
            <a:ext cx="8610601" cy="38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28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Installing Type Script</a:t>
            </a:r>
          </a:p>
          <a:p>
            <a:r>
              <a:rPr lang="en-US" dirty="0"/>
              <a:t>There are two main ways to get the Type Script tools:</a:t>
            </a:r>
          </a:p>
          <a:p>
            <a:r>
              <a:rPr lang="en-US" dirty="0"/>
              <a:t>Via </a:t>
            </a:r>
            <a:r>
              <a:rPr lang="en-US" dirty="0" err="1"/>
              <a:t>npm</a:t>
            </a:r>
            <a:r>
              <a:rPr lang="en-US" dirty="0"/>
              <a:t> (the Node.js package manager)</a:t>
            </a:r>
          </a:p>
          <a:p>
            <a:r>
              <a:rPr lang="en-US" dirty="0"/>
              <a:t>By installing </a:t>
            </a:r>
            <a:r>
              <a:rPr lang="en-US" dirty="0" err="1"/>
              <a:t>TypeScript’s</a:t>
            </a:r>
            <a:r>
              <a:rPr lang="en-US" dirty="0"/>
              <a:t> Visual Studio plugins</a:t>
            </a:r>
          </a:p>
          <a:p>
            <a:r>
              <a:rPr lang="en-IN" dirty="0"/>
              <a:t>&gt; </a:t>
            </a:r>
            <a:r>
              <a:rPr lang="en-IN" dirty="0" err="1"/>
              <a:t>npm</a:t>
            </a:r>
            <a:r>
              <a:rPr lang="en-IN" dirty="0"/>
              <a:t> install -g typescript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 Script in 5 minutes</a:t>
            </a:r>
          </a:p>
        </p:txBody>
      </p:sp>
    </p:spTree>
    <p:extLst>
      <p:ext uri="{BB962C8B-B14F-4D97-AF65-F5344CB8AC3E}">
        <p14:creationId xmlns:p14="http://schemas.microsoft.com/office/powerpoint/2010/main" val="2845370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830FD9-DE8C-BBBB-5952-1913472D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TypeScript Basic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3FFD5-22CB-14B4-C43F-4D996407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8" y="1295400"/>
            <a:ext cx="8686800" cy="521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74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95F7D-057D-88A6-B5B6-90FBAFC80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76" y="1752600"/>
            <a:ext cx="9144000" cy="2572987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6C8604C2-8E4D-3571-5E17-1DDC63409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90" y="4485821"/>
            <a:ext cx="2989218" cy="22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340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830FD9-DE8C-BBBB-5952-1913472D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TypeScript Basic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CD236-6F83-C8B6-CFC0-EDF1A02C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4" y="1905000"/>
            <a:ext cx="8378165" cy="256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48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DE305F-5FB0-C94F-BA9A-8EE21594728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TypeScript uses type annotations to explicitly specify types for identifiers such as variables, functions, objects, etc.</a:t>
            </a:r>
          </a:p>
          <a:p>
            <a:r>
              <a:rPr lang="en-US" dirty="0"/>
              <a:t>TypeScript uses the syntax : type after an identifier as the type annotation, which type can be any valid type.</a:t>
            </a:r>
          </a:p>
          <a:p>
            <a:r>
              <a:rPr lang="en-US" dirty="0"/>
              <a:t>Once an identifier is annotated with a type, it can be used as that type only. </a:t>
            </a:r>
          </a:p>
          <a:p>
            <a:r>
              <a:rPr lang="en-US" dirty="0"/>
              <a:t>If the identifier is used as a different type, the TypeScript compiler will issue an error.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46CFE-9E60-608C-A667-B4E4CF6B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Type Annotation in TypeScript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2662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DE305F-5FB0-C94F-BA9A-8EE21594728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TypeScript uses type annotations to explicitly specify types for identifiers such as variables, functions, objects, etc.</a:t>
            </a:r>
          </a:p>
          <a:p>
            <a:r>
              <a:rPr lang="en-US" dirty="0"/>
              <a:t>TypeScript uses the syntax : type after an identifier as the type annotation, which type can be any valid type.</a:t>
            </a:r>
          </a:p>
          <a:p>
            <a:r>
              <a:rPr lang="en-US" dirty="0"/>
              <a:t>Once an identifier is annotated with a type, it can be used as that type only. </a:t>
            </a:r>
          </a:p>
          <a:p>
            <a:r>
              <a:rPr lang="en-US" dirty="0"/>
              <a:t>If the identifier is used as a different type, the TypeScript compiler will issue an error.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46CFE-9E60-608C-A667-B4E4CF6B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Type Annotation in TypeScript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8252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E46CFE-9E60-608C-A667-B4E4CF6B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annotations in variables and constants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04C01E-6DD3-AE38-5449-8EC9CBCBE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0"/>
            <a:ext cx="8682965" cy="486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69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E46CFE-9E60-608C-A667-B4E4CF6B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annotations in variables and constants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DF05E-66D3-A03C-5907-DC6CB138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450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20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E46CFE-9E60-608C-A667-B4E4CF6B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annotations in variables and constants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E79CA-950C-9DF8-499D-2E66CE9C8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2600"/>
            <a:ext cx="8610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25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035" y="170123"/>
            <a:ext cx="8205261" cy="668078"/>
          </a:xfrm>
        </p:spPr>
        <p:txBody>
          <a:bodyPr>
            <a:normAutofit/>
          </a:bodyPr>
          <a:lstStyle/>
          <a:p>
            <a:r>
              <a:rPr lang="en-US" dirty="0"/>
              <a:t>Type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908720"/>
            <a:ext cx="8229600" cy="521744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Four ways of variable declaration -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600" dirty="0"/>
              <a:t>Declare its type and value (as a literal) in one statement.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600" dirty="0"/>
              <a:t>Declare its type but no value. The value will be set to undefined.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600" dirty="0"/>
              <a:t>Declare its value but no type. The variable will be of type Any (that is, an old-school dynamic JavaScript variable), but its type may be inferred based on its value.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1600" dirty="0"/>
              <a:t>Declare neither value nor type. The variable will be of type Any, and its value will be undefined.</a:t>
            </a:r>
            <a:endParaRPr lang="en-US" sz="16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429000"/>
            <a:ext cx="5886450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2813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9294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I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cities:string</a:t>
            </a:r>
            <a:r>
              <a:rPr lang="en-IN" sz="1600" dirty="0">
                <a:latin typeface="Consolas" panose="020B0609020204030204" pitchFamily="49" charset="0"/>
                <a:cs typeface="Consolas" panose="020B0609020204030204" pitchFamily="49" charset="0"/>
              </a:rPr>
              <a:t>[] = ["</a:t>
            </a:r>
            <a:r>
              <a:rPr lang="en-I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Berlin","Bangalore","New</a:t>
            </a:r>
            <a:r>
              <a:rPr lang="en-IN" sz="1600" dirty="0">
                <a:latin typeface="Consolas" panose="020B0609020204030204" pitchFamily="49" charset="0"/>
                <a:cs typeface="Consolas" panose="020B0609020204030204" pitchFamily="49" charset="0"/>
              </a:rPr>
              <a:t> York"]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primes:number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[] = [1,3,5,7,11,13]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bools:boolean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[] = 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true,false,false,true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0"/>
            <a:ext cx="6543675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3055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8B8D-10C6-9895-AA25-EB746CA28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0200"/>
            <a:ext cx="8610600" cy="457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18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196752"/>
            <a:ext cx="8229600" cy="49294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800" dirty="0"/>
              <a:t>Addition to JavaScript </a:t>
            </a:r>
            <a:r>
              <a:rPr lang="en-US" sz="1800" dirty="0" err="1"/>
              <a:t>datatypes</a:t>
            </a:r>
            <a:r>
              <a:rPr lang="en-US" sz="1800" dirty="0"/>
              <a:t>. Similar to C# </a:t>
            </a:r>
            <a:r>
              <a:rPr lang="en-US" sz="1800" dirty="0" err="1"/>
              <a:t>enum</a:t>
            </a:r>
            <a:endParaRPr lang="en-US" sz="1800" dirty="0"/>
          </a:p>
          <a:p>
            <a:r>
              <a:rPr lang="en-IN" sz="1800" dirty="0"/>
              <a:t>Like languages like C#, an </a:t>
            </a:r>
            <a:r>
              <a:rPr lang="en-IN" sz="1800" dirty="0" err="1"/>
              <a:t>enum</a:t>
            </a:r>
            <a:r>
              <a:rPr lang="en-IN" sz="1800" dirty="0"/>
              <a:t> is a way of giving more friendly names to sets of numeric values.</a:t>
            </a:r>
          </a:p>
          <a:p>
            <a:r>
              <a:rPr lang="en-IN" sz="1800" dirty="0"/>
              <a:t>By default, </a:t>
            </a:r>
            <a:r>
              <a:rPr lang="en-IN" sz="1800" dirty="0" err="1"/>
              <a:t>enums</a:t>
            </a:r>
            <a:r>
              <a:rPr lang="en-IN" sz="1800" dirty="0"/>
              <a:t> begin numbering their members starting at 0. You can change this by manually setting the value of one its members.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2" y="3068960"/>
            <a:ext cx="6600825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64" y="5395605"/>
            <a:ext cx="2736306" cy="1347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7" y="5400584"/>
            <a:ext cx="2376264" cy="1342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719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04615A-1E1E-A36A-C41A-C8829E74F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1" t="7184" r="748"/>
          <a:stretch/>
        </p:blipFill>
        <p:spPr>
          <a:xfrm>
            <a:off x="152400" y="1981200"/>
            <a:ext cx="8915400" cy="39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69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196752"/>
            <a:ext cx="8229600" cy="492941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IN" dirty="0"/>
              <a:t>Useful to describe the type of variables that we may not know when we are writing the application. </a:t>
            </a:r>
          </a:p>
          <a:p>
            <a:r>
              <a:rPr lang="en-IN" dirty="0"/>
              <a:t>May come from dynamic content, </a:t>
            </a:r>
            <a:r>
              <a:rPr lang="en-IN" dirty="0" err="1"/>
              <a:t>eg</a:t>
            </a:r>
            <a:r>
              <a:rPr lang="en-IN" dirty="0"/>
              <a:t> from the user or 3rd party library. </a:t>
            </a:r>
          </a:p>
          <a:p>
            <a:r>
              <a:rPr lang="en-IN" dirty="0"/>
              <a:t>Allows to opt-out of type-checking and let the values pass through compile-time checks. </a:t>
            </a:r>
          </a:p>
          <a:p>
            <a:r>
              <a:rPr lang="en-IN" dirty="0"/>
              <a:t>Same as not declaring any </a:t>
            </a:r>
            <a:r>
              <a:rPr lang="en-IN" dirty="0" err="1"/>
              <a:t>datatype</a:t>
            </a:r>
            <a:r>
              <a:rPr lang="en-IN" dirty="0"/>
              <a:t> – uses JavaScript’s dynamic nature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notSure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: any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I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list:any</a:t>
            </a:r>
            <a:r>
              <a:rPr lang="en-IN" sz="1800" dirty="0">
                <a:latin typeface="Consolas" panose="020B0609020204030204" pitchFamily="49" charset="0"/>
                <a:cs typeface="Consolas" panose="020B0609020204030204" pitchFamily="49" charset="0"/>
              </a:rPr>
              <a:t>[] = [1, true, "free"]</a:t>
            </a:r>
          </a:p>
          <a:p>
            <a:pPr marL="0" indent="0">
              <a:buNone/>
            </a:pPr>
            <a:r>
              <a:rPr lang="en-IN" sz="1800" dirty="0">
                <a:latin typeface="Consolas" panose="020B0609020204030204" pitchFamily="49" charset="0"/>
                <a:cs typeface="Consolas" panose="020B0609020204030204" pitchFamily="49" charset="0"/>
              </a:rPr>
              <a:t>list[1] = 100</a:t>
            </a:r>
          </a:p>
        </p:txBody>
      </p:sp>
    </p:spTree>
    <p:extLst>
      <p:ext uri="{BB962C8B-B14F-4D97-AF65-F5344CB8AC3E}">
        <p14:creationId xmlns:p14="http://schemas.microsoft.com/office/powerpoint/2010/main" val="3974602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196752"/>
            <a:ext cx="8229600" cy="49294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dirty="0"/>
              <a:t>Perhaps the opposite in some ways to 'any' is 'void', </a:t>
            </a:r>
          </a:p>
          <a:p>
            <a:r>
              <a:rPr lang="en-IN" dirty="0"/>
              <a:t>the absence of having any type at all. </a:t>
            </a:r>
          </a:p>
          <a:p>
            <a:r>
              <a:rPr lang="en-IN" dirty="0"/>
              <a:t>Commonly used as the return type of functions that do not return a value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1800" dirty="0"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IN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warnUser</a:t>
            </a:r>
            <a:r>
              <a:rPr lang="en-IN" sz="1800" dirty="0">
                <a:latin typeface="Consolas" panose="020B0609020204030204" pitchFamily="49" charset="0"/>
                <a:cs typeface="Consolas" panose="020B0609020204030204" pitchFamily="49" charset="0"/>
              </a:rPr>
              <a:t>(): void {</a:t>
            </a:r>
          </a:p>
          <a:p>
            <a:pPr marL="0" indent="0">
              <a:buNone/>
            </a:pPr>
            <a:r>
              <a:rPr lang="en-IN" sz="1800" dirty="0">
                <a:latin typeface="Consolas" panose="020B0609020204030204" pitchFamily="49" charset="0"/>
                <a:cs typeface="Consolas" panose="020B0609020204030204" pitchFamily="49" charset="0"/>
              </a:rPr>
              <a:t>    alert("This is my warning message");</a:t>
            </a:r>
          </a:p>
          <a:p>
            <a:pPr marL="0" indent="0">
              <a:buNone/>
            </a:pPr>
            <a:r>
              <a:rPr lang="en-IN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9136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89FA88-B6CD-2697-6A25-6B861CF10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Control Flow Statements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03B3-F133-EA76-C8A1-A4423E0D9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52292"/>
            <a:ext cx="8839200" cy="35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89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7B0CE5-F546-71B0-8BE2-9FFAF2A62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TypeScript If elseif else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1AAD2-E26E-F34D-5953-B182B2988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371600"/>
            <a:ext cx="8763001" cy="504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42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7B0CE5-F546-71B0-8BE2-9FFAF2A62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TypeScript Switch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CD0BC-2AB5-5975-ADC8-F530C5322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58" y="1371600"/>
            <a:ext cx="7811590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89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B0F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Function</a:t>
            </a:r>
            <a:endParaRPr lang="en-US" sz="4800" dirty="0">
              <a:solidFill>
                <a:srgbClr val="00B0F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62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196752"/>
            <a:ext cx="8229600" cy="532859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dirty="0"/>
              <a:t>Functions are the fundamental building block of any applications in JavaScript.</a:t>
            </a:r>
          </a:p>
          <a:p>
            <a:r>
              <a:rPr lang="en-IN" dirty="0"/>
              <a:t>JavaScript is a functional programming language, and so supports first class functions.</a:t>
            </a:r>
          </a:p>
          <a:p>
            <a:r>
              <a:rPr lang="en-IN" dirty="0"/>
              <a:t>Allows build up layers of abstraction, mimicking classes, information hiding, and modules (JavaScript does not support class, module, private members).</a:t>
            </a:r>
          </a:p>
          <a:p>
            <a:r>
              <a:rPr lang="en-IN" dirty="0"/>
              <a:t>In </a:t>
            </a:r>
            <a:r>
              <a:rPr lang="en-IN" dirty="0" err="1"/>
              <a:t>TypeScript</a:t>
            </a:r>
            <a:r>
              <a:rPr lang="en-IN" dirty="0"/>
              <a:t>, while there are classes and modules, function still play the key role in describing how to 'do' things.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8078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196752"/>
            <a:ext cx="8229600" cy="532859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TypeScript adds some new capabilities to the standard JavaScript functions to make them easier to work with.</a:t>
            </a:r>
          </a:p>
          <a:p>
            <a:r>
              <a:rPr lang="en-US" dirty="0"/>
              <a:t>Type Annotation for parameter and return type</a:t>
            </a:r>
          </a:p>
          <a:p>
            <a:r>
              <a:rPr lang="en-US" dirty="0"/>
              <a:t>Optional and Default Parameter</a:t>
            </a:r>
          </a:p>
          <a:p>
            <a:r>
              <a:rPr lang="en-US" dirty="0"/>
              <a:t>Rest Parameter</a:t>
            </a:r>
          </a:p>
          <a:p>
            <a:r>
              <a:rPr lang="en-US" dirty="0"/>
              <a:t>Function Overloads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74039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 Arguments and Return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AAEE4-75FF-084C-6E43-D3A192109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610600" cy="502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40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 Overloads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7690048" cy="4312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6711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Features of JavaScript</a:t>
            </a:r>
          </a:p>
        </p:txBody>
      </p:sp>
      <p:pic>
        <p:nvPicPr>
          <p:cNvPr id="8194" name="Picture 2" descr="features of javascript - what is javascript - edureka">
            <a:extLst>
              <a:ext uri="{FF2B5EF4-FFF2-40B4-BE49-F238E27FC236}">
                <a16:creationId xmlns:a16="http://schemas.microsoft.com/office/drawing/2014/main" id="{45243422-494F-0C8B-98AC-0CED2467B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828800"/>
            <a:ext cx="7917455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946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 Overloads (2)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76554"/>
            <a:ext cx="5904656" cy="540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1126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EE1D5-C724-0862-59E7-01CDBAC6345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In JavaScript, you can call a function without passing any arguments even though the function specifies parameters.</a:t>
            </a:r>
          </a:p>
          <a:p>
            <a:r>
              <a:rPr lang="en-US" dirty="0"/>
              <a:t> Therefore, </a:t>
            </a:r>
            <a:r>
              <a:rPr lang="en-US" dirty="0" err="1"/>
              <a:t>JaveScript</a:t>
            </a:r>
            <a:r>
              <a:rPr lang="en-US" dirty="0"/>
              <a:t> supports the optional parameters by default.</a:t>
            </a:r>
          </a:p>
          <a:p>
            <a:r>
              <a:rPr lang="en-US" dirty="0"/>
              <a:t>In TypeScript, the compiler checks every function call and issues an error in the following cases:</a:t>
            </a:r>
          </a:p>
          <a:p>
            <a:r>
              <a:rPr lang="en-US" dirty="0"/>
              <a:t>The number of arguments is different from the number of parameters specified in the function.</a:t>
            </a:r>
          </a:p>
          <a:p>
            <a:r>
              <a:rPr lang="en-US" dirty="0"/>
              <a:t>Or the types of arguments are not compatible with the types of function parameters.</a:t>
            </a:r>
          </a:p>
          <a:p>
            <a:r>
              <a:rPr lang="en-US" dirty="0"/>
              <a:t>Because the compiler thoroughly checks the passing arguments, you need to annotate optional parameters to instruct the compiler not to issue an error when you omit the arguments.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Optional &amp; Default Parameter</a:t>
            </a:r>
          </a:p>
        </p:txBody>
      </p:sp>
    </p:spTree>
    <p:extLst>
      <p:ext uri="{BB962C8B-B14F-4D97-AF65-F5344CB8AC3E}">
        <p14:creationId xmlns:p14="http://schemas.microsoft.com/office/powerpoint/2010/main" val="12662345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Optional &amp; Default Parameter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EB476-8ED1-6A17-22A4-EEFCE1EEF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18388"/>
            <a:ext cx="8458200" cy="42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694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Optional &amp; Default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25781-55E8-8BA8-53A6-5FF0EC4BA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0200"/>
            <a:ext cx="8610599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034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Optional &amp; Default Parameter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95AC1A-60D4-900C-FECF-C08A0D2E7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71600"/>
            <a:ext cx="8458200" cy="51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69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 Parameter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196753"/>
            <a:ext cx="8229600" cy="31683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Declared as …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paramName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:[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paramType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34453"/>
            <a:ext cx="7463819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718" y="5230797"/>
            <a:ext cx="2837133" cy="1557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230797"/>
            <a:ext cx="2539139" cy="1557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00923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TypeScript Rest Parameters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1DD39D-12A5-3FAA-03E0-E8A0297DA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447800"/>
            <a:ext cx="8610599" cy="503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867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TypeScript Rest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068DF-FE6A-D6D8-CC61-BFF951D9B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93" y="2523998"/>
            <a:ext cx="8869013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782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B0F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Class</a:t>
            </a:r>
            <a:endParaRPr lang="en-US" sz="4800" dirty="0">
              <a:solidFill>
                <a:srgbClr val="00B0F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1144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196753"/>
            <a:ext cx="8229600" cy="5328591"/>
          </a:xfrm>
          <a:prstGeom prst="rect">
            <a:avLst/>
          </a:prstGeom>
        </p:spPr>
        <p:txBody>
          <a:bodyPr/>
          <a:lstStyle/>
          <a:p>
            <a:r>
              <a:rPr lang="en-IN" dirty="0"/>
              <a:t>Properties and fields to store data</a:t>
            </a:r>
          </a:p>
          <a:p>
            <a:r>
              <a:rPr lang="en-US" dirty="0"/>
              <a:t>Methods to define behavior</a:t>
            </a:r>
          </a:p>
          <a:p>
            <a:r>
              <a:rPr lang="en-IN" dirty="0"/>
              <a:t>Events to provide interactions between different objects and </a:t>
            </a:r>
            <a:r>
              <a:rPr lang="en-US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1359261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8C7D9-9BE4-8308-C019-D7C03CEF374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 is a Scripting Language and has nothing to do with Java. Initially, It was named Mocha, then changed to </a:t>
            </a:r>
            <a:r>
              <a:rPr lang="en-US" dirty="0" err="1"/>
              <a:t>LiveScript</a:t>
            </a:r>
            <a:r>
              <a:rPr lang="en-US" dirty="0"/>
              <a:t> and finally it was named as JavaScript.</a:t>
            </a:r>
          </a:p>
          <a:p>
            <a:endParaRPr lang="en-US" dirty="0"/>
          </a:p>
          <a:p>
            <a:r>
              <a:rPr lang="en-US" dirty="0"/>
              <a:t>JavaScript is an object-based programming language that supports polymorphism, encapsulation, and inheritance as well.</a:t>
            </a:r>
          </a:p>
          <a:p>
            <a:endParaRPr lang="en-US" dirty="0"/>
          </a:p>
          <a:p>
            <a:r>
              <a:rPr lang="en-US" dirty="0"/>
              <a:t>You can run JavaScript not only in the browser but also on the server and any device which has a JavaScript Engine.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Features of JavaScript</a:t>
            </a:r>
          </a:p>
        </p:txBody>
      </p:sp>
    </p:spTree>
    <p:extLst>
      <p:ext uri="{BB962C8B-B14F-4D97-AF65-F5344CB8AC3E}">
        <p14:creationId xmlns:p14="http://schemas.microsoft.com/office/powerpoint/2010/main" val="14786117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Field and Property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AF7D1-C56A-B2D1-5AC2-C9F24A485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7947926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848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0FED9A-FD73-F525-A8AB-63F33FBF114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Access modifiers change the visibility of the properties and methods of a class. TypeScript provides three access modifiers:</a:t>
            </a:r>
          </a:p>
          <a:p>
            <a:pPr lvl="1"/>
            <a:r>
              <a:rPr lang="en-US" dirty="0"/>
              <a:t>private</a:t>
            </a:r>
          </a:p>
          <a:p>
            <a:pPr lvl="1"/>
            <a:r>
              <a:rPr lang="en-US" dirty="0"/>
              <a:t>protected</a:t>
            </a:r>
          </a:p>
          <a:p>
            <a:pPr lvl="1"/>
            <a:r>
              <a:rPr lang="en-US" dirty="0"/>
              <a:t>public</a:t>
            </a:r>
          </a:p>
          <a:p>
            <a:r>
              <a:rPr lang="en-US" dirty="0"/>
              <a:t>Note that TypeScript controls the access logically during compilation time, not at runtime.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TypeScript Access Modifiers</a:t>
            </a:r>
          </a:p>
        </p:txBody>
      </p:sp>
    </p:spTree>
    <p:extLst>
      <p:ext uri="{BB962C8B-B14F-4D97-AF65-F5344CB8AC3E}">
        <p14:creationId xmlns:p14="http://schemas.microsoft.com/office/powerpoint/2010/main" val="1290708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0FED9A-FD73-F525-A8AB-63F33FBF114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private modifier</a:t>
            </a:r>
          </a:p>
          <a:p>
            <a:pPr lvl="1"/>
            <a:r>
              <a:rPr lang="en-US" dirty="0"/>
              <a:t>The private modifier limits the visibility to the same class only. </a:t>
            </a:r>
          </a:p>
          <a:p>
            <a:pPr lvl="1"/>
            <a:r>
              <a:rPr lang="en-US" dirty="0"/>
              <a:t>When you add the private modifier to a property or method, you can access that property or method within the same class. </a:t>
            </a:r>
          </a:p>
          <a:p>
            <a:pPr lvl="1"/>
            <a:r>
              <a:rPr lang="en-US" dirty="0"/>
              <a:t>Any attempt to access private properties or methods outside the class will result in an error at compile time.</a:t>
            </a:r>
          </a:p>
          <a:p>
            <a:pPr lvl="1"/>
            <a:r>
              <a:rPr lang="en-US" dirty="0"/>
              <a:t>The following example shows how to use the private modifier to the </a:t>
            </a:r>
            <a:r>
              <a:rPr lang="en-US" dirty="0" err="1"/>
              <a:t>snn</a:t>
            </a:r>
            <a:r>
              <a:rPr lang="en-US" dirty="0"/>
              <a:t>, </a:t>
            </a:r>
            <a:r>
              <a:rPr lang="en-US" dirty="0" err="1"/>
              <a:t>firstName</a:t>
            </a:r>
            <a:r>
              <a:rPr lang="en-US" dirty="0"/>
              <a:t>, and </a:t>
            </a:r>
            <a:r>
              <a:rPr lang="en-US" dirty="0" err="1"/>
              <a:t>lastName</a:t>
            </a:r>
            <a:r>
              <a:rPr lang="en-US" dirty="0"/>
              <a:t> properties of the person class: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Private Access Modifiers</a:t>
            </a:r>
          </a:p>
        </p:txBody>
      </p:sp>
    </p:spTree>
    <p:extLst>
      <p:ext uri="{BB962C8B-B14F-4D97-AF65-F5344CB8AC3E}">
        <p14:creationId xmlns:p14="http://schemas.microsoft.com/office/powerpoint/2010/main" val="11919159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Private Access Modifiers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6E6355-CE5C-5FFC-B869-A4AF6967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71600"/>
            <a:ext cx="8610600" cy="526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238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5BD1-D3B9-B28E-6E34-E73FE8314B5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public modifier allows class properties and methods to be accessible from all locations. </a:t>
            </a:r>
          </a:p>
          <a:p>
            <a:r>
              <a:rPr lang="en-US" dirty="0"/>
              <a:t>If you don’t specify any access modifier for properties and methods, they will take the public modifier by default.</a:t>
            </a:r>
          </a:p>
          <a:p>
            <a:r>
              <a:rPr lang="en-US" dirty="0"/>
              <a:t>For example, the </a:t>
            </a:r>
            <a:r>
              <a:rPr lang="en-US" dirty="0" err="1"/>
              <a:t>getFullName</a:t>
            </a:r>
            <a:r>
              <a:rPr lang="en-US" dirty="0"/>
              <a:t>() method of the Person class has the public modifier. </a:t>
            </a:r>
          </a:p>
          <a:p>
            <a:r>
              <a:rPr lang="en-US" dirty="0"/>
              <a:t>The following explicitly adds the public modifier to the </a:t>
            </a:r>
            <a:r>
              <a:rPr lang="en-US" dirty="0" err="1"/>
              <a:t>getFullName</a:t>
            </a:r>
            <a:r>
              <a:rPr lang="en-US" dirty="0"/>
              <a:t>() method: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Public Access Modifiers</a:t>
            </a:r>
          </a:p>
        </p:txBody>
      </p:sp>
    </p:spTree>
    <p:extLst>
      <p:ext uri="{BB962C8B-B14F-4D97-AF65-F5344CB8AC3E}">
        <p14:creationId xmlns:p14="http://schemas.microsoft.com/office/powerpoint/2010/main" val="13033743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Public Access Modifiers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3DDC22-22E7-1849-7118-11D4D785B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09800"/>
            <a:ext cx="6271694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659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ED0F2-5D95-1372-0114-82952F6D4E2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protected modifier allows properties and methods of a class to be accessible within the same class and within subclasses.</a:t>
            </a:r>
          </a:p>
          <a:p>
            <a:r>
              <a:rPr lang="en-US" dirty="0"/>
              <a:t>When a class (child class) inherits from another class (parent class), it is a subclass of the parent class.</a:t>
            </a:r>
          </a:p>
          <a:p>
            <a:r>
              <a:rPr lang="en-US" dirty="0"/>
              <a:t>The TypeScript compiler will issue an error if you attempt to access the protected properties or methods from anywhere else.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protected modifier</a:t>
            </a:r>
          </a:p>
        </p:txBody>
      </p:sp>
    </p:spTree>
    <p:extLst>
      <p:ext uri="{BB962C8B-B14F-4D97-AF65-F5344CB8AC3E}">
        <p14:creationId xmlns:p14="http://schemas.microsoft.com/office/powerpoint/2010/main" val="10708209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protected modifier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32E599-D614-7550-8267-6CB01DE7A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8534400" cy="2545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A4A7FA-529E-A4DC-9A3B-861173F63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657601"/>
            <a:ext cx="8610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28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0B5FBB-4AC2-306A-1640-F2635CECE79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TypeScript provides the </a:t>
            </a:r>
            <a:r>
              <a:rPr lang="en-US" dirty="0" err="1"/>
              <a:t>readonly</a:t>
            </a:r>
            <a:r>
              <a:rPr lang="en-US" dirty="0"/>
              <a:t> modifier that allows you to mark the properties of a class immutable. </a:t>
            </a:r>
          </a:p>
          <a:p>
            <a:r>
              <a:rPr lang="en-US" dirty="0"/>
              <a:t>The assignment to a </a:t>
            </a:r>
            <a:r>
              <a:rPr lang="en-US" dirty="0" err="1"/>
              <a:t>readonly</a:t>
            </a:r>
            <a:r>
              <a:rPr lang="en-US" dirty="0"/>
              <a:t> property can only occur in one of two places: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the property declaration.</a:t>
            </a:r>
          </a:p>
          <a:p>
            <a:pPr lvl="1"/>
            <a:r>
              <a:rPr lang="en-US" dirty="0"/>
              <a:t>In the constructor of the same class.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19D2CB-B297-775A-B192-FE0CA6CFA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TypeScript </a:t>
            </a:r>
            <a:r>
              <a:rPr lang="en-IN" dirty="0" err="1"/>
              <a:t>readonly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10333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19D2CB-B297-775A-B192-FE0CA6CFA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TypeScript </a:t>
            </a:r>
            <a:r>
              <a:rPr lang="en-IN" dirty="0" err="1"/>
              <a:t>readonly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A9568-FED6-CD0D-31D8-C6F047A48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4876800" cy="2524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39A656-8CF4-A0BF-0955-345B5632F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55" y="4616659"/>
            <a:ext cx="7059010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36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32069A-DFD7-235E-7A99-B5546973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can JavaScript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56476-B442-7217-C418-43FCFE1B2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63" y="1295400"/>
            <a:ext cx="8297433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760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19D2CB-B297-775A-B192-FE0CA6CFA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TypeScript </a:t>
            </a:r>
            <a:r>
              <a:rPr lang="en-IN" dirty="0" err="1"/>
              <a:t>readonly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7DC64-A3FC-CB0A-5252-5597BE52C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23661"/>
            <a:ext cx="5296639" cy="1686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DD27CE-34CC-7BA0-406D-A471A24C2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35" y="3962400"/>
            <a:ext cx="9144000" cy="181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686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Constructor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196753"/>
            <a:ext cx="8229600" cy="14401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Uses constructor keyword</a:t>
            </a:r>
          </a:p>
          <a:p>
            <a:r>
              <a:rPr lang="en-US" dirty="0"/>
              <a:t>public by default, can not be private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20405"/>
            <a:ext cx="6120680" cy="2356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95155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Constructor shortcut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574357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547" y="3933056"/>
            <a:ext cx="5648325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9198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Events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908720"/>
            <a:ext cx="5904656" cy="3755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97152"/>
            <a:ext cx="368778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788706"/>
            <a:ext cx="3773810" cy="180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55090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Modifiers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196753"/>
            <a:ext cx="8435280" cy="5328591"/>
          </a:xfrm>
          <a:prstGeom prst="rect">
            <a:avLst/>
          </a:prstGeom>
        </p:spPr>
        <p:txBody>
          <a:bodyPr/>
          <a:lstStyle/>
          <a:p>
            <a:r>
              <a:rPr lang="en-US" sz="1800" dirty="0"/>
              <a:t>public (</a:t>
            </a:r>
            <a:r>
              <a:rPr lang="en-IN" sz="1800" dirty="0"/>
              <a:t>default) </a:t>
            </a:r>
            <a:r>
              <a:rPr lang="en-US" sz="1800" dirty="0"/>
              <a:t>- </a:t>
            </a:r>
            <a:r>
              <a:rPr lang="en-IN" sz="1800" dirty="0"/>
              <a:t>member is available to all code in another module.</a:t>
            </a:r>
            <a:endParaRPr lang="en-US" sz="1800" dirty="0"/>
          </a:p>
          <a:p>
            <a:r>
              <a:rPr lang="en-US" sz="1800" dirty="0"/>
              <a:t>private - </a:t>
            </a:r>
            <a:r>
              <a:rPr lang="en-IN" sz="1800" dirty="0"/>
              <a:t>member is available only to other code in the same assembly</a:t>
            </a:r>
            <a:r>
              <a:rPr lang="en-IN" dirty="0"/>
              <a:t>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95" y="2263845"/>
            <a:ext cx="6120679" cy="1957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95" y="4437112"/>
            <a:ext cx="6055196" cy="232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03079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196753"/>
            <a:ext cx="8435280" cy="532859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800" dirty="0" err="1"/>
              <a:t>TypeScript</a:t>
            </a:r>
            <a:r>
              <a:rPr lang="en-US" sz="1800" dirty="0"/>
              <a:t> supports static members (methods)</a:t>
            </a:r>
          </a:p>
          <a:p>
            <a:r>
              <a:rPr lang="en-IN" sz="1800" i="1" dirty="0"/>
              <a:t>static</a:t>
            </a:r>
            <a:r>
              <a:rPr lang="en-IN" sz="1800" dirty="0"/>
              <a:t> methods are visible on the class itself rather than on the instances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92896"/>
            <a:ext cx="51816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33120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87278"/>
            <a:ext cx="8587680" cy="5345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85566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Constructor Pattern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74306"/>
            <a:ext cx="7684992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681980"/>
            <a:ext cx="5723759" cy="1015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46269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Constructor Pattern (2)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5" y="1495426"/>
            <a:ext cx="8530566" cy="407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0486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– </a:t>
            </a:r>
            <a:r>
              <a:rPr lang="en-US" dirty="0" err="1"/>
              <a:t>TypeScript</a:t>
            </a:r>
            <a:r>
              <a:rPr lang="en-US" dirty="0"/>
              <a:t> uses same Constructor Pattern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5" y="1676400"/>
            <a:ext cx="8763000" cy="3607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9164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5E1F293-4896-64EC-5F33-E6E46A5CB3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88906" y="1757362"/>
            <a:ext cx="5713413" cy="3343275"/>
          </a:xfrm>
        </p:spPr>
        <p:txBody>
          <a:bodyPr/>
          <a:lstStyle/>
          <a:p>
            <a:r>
              <a:rPr lang="en-US" dirty="0"/>
              <a:t>TypeScript is a typed superset of JavaScript that compiles to plain JavaScript. </a:t>
            </a:r>
          </a:p>
          <a:p>
            <a:r>
              <a:rPr lang="en-US" dirty="0"/>
              <a:t>TypeScript is pure object-oriented with classes, interfaces and statically typed programming languages like C# or Java. </a:t>
            </a:r>
          </a:p>
          <a:p>
            <a:r>
              <a:rPr lang="en-US" dirty="0"/>
              <a:t>It requires a compiler to compile and generate in JavaScript file. </a:t>
            </a:r>
          </a:p>
          <a:p>
            <a:r>
              <a:rPr lang="en-US" dirty="0"/>
              <a:t>Basically, TypeScript is the ES6 version of JavaScript with some additional features.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55487-66EB-52FB-D7E1-C95BB9ACB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80" y="2819400"/>
            <a:ext cx="2326820" cy="161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212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196753"/>
            <a:ext cx="8435280" cy="70824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800" dirty="0" err="1"/>
              <a:t>TypeScript</a:t>
            </a:r>
            <a:r>
              <a:rPr lang="en-US" sz="1800" dirty="0"/>
              <a:t> supports inheritance of class through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sz="1800" dirty="0"/>
              <a:t> keyword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8" y="1905000"/>
            <a:ext cx="7416824" cy="440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76424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B0F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Module</a:t>
            </a:r>
            <a:endParaRPr lang="en-US" sz="4800" dirty="0">
              <a:solidFill>
                <a:srgbClr val="00B0F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6887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196753"/>
            <a:ext cx="8435280" cy="201622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/>
              <a:t>Modules can be defines using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</a:t>
            </a:r>
            <a:r>
              <a:rPr lang="en-US" dirty="0"/>
              <a:t> keyword</a:t>
            </a:r>
          </a:p>
          <a:p>
            <a:r>
              <a:rPr lang="en-US" dirty="0"/>
              <a:t>A module can contain sub module, class, interface or </a:t>
            </a:r>
            <a:r>
              <a:rPr lang="en-US" dirty="0" err="1"/>
              <a:t>enum</a:t>
            </a:r>
            <a:r>
              <a:rPr lang="en-US" dirty="0"/>
              <a:t>. Can not directly contain functions (similar to C#, Java)</a:t>
            </a:r>
          </a:p>
          <a:p>
            <a:r>
              <a:rPr lang="en-US" dirty="0"/>
              <a:t>Modules can be nested (sub module)</a:t>
            </a:r>
          </a:p>
          <a:p>
            <a:r>
              <a:rPr lang="en-US" dirty="0"/>
              <a:t>Class, Interfaces can be exposed using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export</a:t>
            </a:r>
            <a:r>
              <a:rPr lang="en-US" dirty="0"/>
              <a:t> keyword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5597122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79686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B0F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Interface</a:t>
            </a:r>
            <a:endParaRPr lang="en-US" sz="4800" dirty="0">
              <a:solidFill>
                <a:srgbClr val="00B0F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5740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980728"/>
            <a:ext cx="8229600" cy="554461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Declared using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1800" dirty="0"/>
              <a:t> keyword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/>
              <a:t>Like many other </a:t>
            </a:r>
            <a:r>
              <a:rPr lang="en-US" sz="1800" dirty="0" err="1"/>
              <a:t>TypeScript</a:t>
            </a:r>
            <a:r>
              <a:rPr lang="en-US" sz="1800" dirty="0"/>
              <a:t> feature it’s purely a Design time feature. No additional code is emitted for this!</a:t>
            </a:r>
          </a:p>
          <a:p>
            <a:r>
              <a:rPr lang="en-US" sz="1800" dirty="0"/>
              <a:t>TS compiler shows error when Interface signature and implementation does not match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5832648" cy="1675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25144"/>
            <a:ext cx="68770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51473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035" y="170123"/>
            <a:ext cx="8205261" cy="460616"/>
          </a:xfrm>
        </p:spPr>
        <p:txBody>
          <a:bodyPr>
            <a:normAutofit/>
          </a:bodyPr>
          <a:lstStyle/>
          <a:p>
            <a:r>
              <a:rPr lang="en-US" dirty="0"/>
              <a:t>Interface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980728"/>
            <a:ext cx="8229600" cy="554461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6713"/>
            <a:ext cx="7344816" cy="2304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2" y="3278524"/>
            <a:ext cx="7488833" cy="3452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3528" y="3184148"/>
            <a:ext cx="8496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8706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035" y="170123"/>
            <a:ext cx="8205261" cy="601428"/>
          </a:xfrm>
        </p:spPr>
        <p:txBody>
          <a:bodyPr>
            <a:normAutofit/>
          </a:bodyPr>
          <a:lstStyle/>
          <a:p>
            <a:r>
              <a:rPr lang="en-US" dirty="0"/>
              <a:t>Optional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980728"/>
            <a:ext cx="8229600" cy="554461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908720"/>
            <a:ext cx="8229600" cy="5769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27557"/>
            <a:ext cx="7920880" cy="3665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6035" y="1425945"/>
            <a:ext cx="7928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Optional properties can be declared for an interface (using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dirty="0"/>
              <a:t>)</a:t>
            </a:r>
          </a:p>
          <a:p>
            <a:r>
              <a:rPr lang="en-US" dirty="0"/>
              <a:t>Optional properties need not be implemented</a:t>
            </a:r>
          </a:p>
        </p:txBody>
      </p:sp>
    </p:spTree>
    <p:extLst>
      <p:ext uri="{BB962C8B-B14F-4D97-AF65-F5344CB8AC3E}">
        <p14:creationId xmlns:p14="http://schemas.microsoft.com/office/powerpoint/2010/main" val="17207278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666750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93163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solidFill>
                  <a:srgbClr val="00B0F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Mixin</a:t>
            </a:r>
            <a:endParaRPr lang="en-US" sz="4800" dirty="0">
              <a:solidFill>
                <a:srgbClr val="00B0F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0666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Mixin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2420888"/>
            <a:ext cx="8229600" cy="41044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sz="1800" dirty="0"/>
              <a:t>Along with traditional OO hierarchies, another popular way of building up classes from reusable components is to build them by combining simpler partial classes – called </a:t>
            </a:r>
            <a:r>
              <a:rPr lang="en-IN" sz="1800" b="1" dirty="0" err="1"/>
              <a:t>Mixin</a:t>
            </a:r>
            <a:endParaRPr lang="en-IN" sz="1800" b="1" dirty="0"/>
          </a:p>
          <a:p>
            <a:r>
              <a:rPr lang="en-US" sz="1800" dirty="0"/>
              <a:t>Several languages support </a:t>
            </a:r>
            <a:r>
              <a:rPr lang="en-US" sz="1800" dirty="0" err="1"/>
              <a:t>Mixin</a:t>
            </a:r>
            <a:r>
              <a:rPr lang="en-US" sz="1800" dirty="0"/>
              <a:t> (e.g. Trait in PHP and Scala).</a:t>
            </a:r>
          </a:p>
          <a:p>
            <a:r>
              <a:rPr lang="en-US" sz="1800" dirty="0"/>
              <a:t>This pattern in popular in JavaScript community, so </a:t>
            </a:r>
            <a:r>
              <a:rPr lang="en-US" sz="1800" dirty="0" err="1"/>
              <a:t>TypeScript</a:t>
            </a:r>
            <a:r>
              <a:rPr lang="en-US" sz="1800" dirty="0"/>
              <a:t> provides language support.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2823" y="1447800"/>
            <a:ext cx="7776864" cy="70788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object-oriented programming languages, a </a:t>
            </a:r>
            <a:r>
              <a:rPr lang="en-I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mixin</a:t>
            </a:r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is a class which contains a </a:t>
            </a:r>
            <a:r>
              <a: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 of methods from other classes</a:t>
            </a:r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5222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5E1F293-4896-64EC-5F33-E6E46A5CB3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88906" y="1757362"/>
            <a:ext cx="5713413" cy="3343275"/>
          </a:xfrm>
        </p:spPr>
        <p:txBody>
          <a:bodyPr/>
          <a:lstStyle/>
          <a:p>
            <a:r>
              <a:rPr lang="en-US" dirty="0"/>
              <a:t>A TypeScript code is written in a file with .</a:t>
            </a:r>
            <a:r>
              <a:rPr lang="en-US" dirty="0" err="1"/>
              <a:t>ts</a:t>
            </a:r>
            <a:r>
              <a:rPr lang="en-US" dirty="0"/>
              <a:t> extension and then compiled into JavaScript using the compiler. </a:t>
            </a:r>
          </a:p>
          <a:p>
            <a:r>
              <a:rPr lang="en-US" dirty="0"/>
              <a:t>You can write the file in any code editor and the compiler needs to be installed on your platform.</a:t>
            </a:r>
          </a:p>
          <a:p>
            <a:r>
              <a:rPr lang="en-US" dirty="0"/>
              <a:t> After the installation, the command </a:t>
            </a:r>
            <a:r>
              <a:rPr lang="en-US" dirty="0" err="1"/>
              <a:t>tsc</a:t>
            </a:r>
            <a:r>
              <a:rPr lang="en-US" dirty="0"/>
              <a:t> &lt;filename&gt;.</a:t>
            </a:r>
            <a:r>
              <a:rPr lang="en-US" dirty="0" err="1"/>
              <a:t>ts</a:t>
            </a:r>
            <a:r>
              <a:rPr lang="en-US" dirty="0"/>
              <a:t> compiles the TypeScript code into a plain JavaScript file.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55487-66EB-52FB-D7E1-C95BB9ACB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80" y="2620234"/>
            <a:ext cx="2326820" cy="161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79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Mixins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60848"/>
            <a:ext cx="5688632" cy="4668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16695" y="2043786"/>
            <a:ext cx="865244" cy="72008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79394" y="4035145"/>
            <a:ext cx="861799" cy="72008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38185" y="1438937"/>
            <a:ext cx="898311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71332" y="1456785"/>
            <a:ext cx="1005815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Programmer</a:t>
            </a:r>
          </a:p>
        </p:txBody>
      </p:sp>
      <p:cxnSp>
        <p:nvCxnSpPr>
          <p:cNvPr id="6" name="Elbow Connector 5"/>
          <p:cNvCxnSpPr>
            <a:endCxn id="4" idx="2"/>
          </p:cNvCxnSpPr>
          <p:nvPr/>
        </p:nvCxnSpPr>
        <p:spPr>
          <a:xfrm rot="16200000" flipV="1">
            <a:off x="5923190" y="3189993"/>
            <a:ext cx="1284876" cy="432622"/>
          </a:xfrm>
          <a:prstGeom prst="bentConnector3">
            <a:avLst>
              <a:gd name="adj1" fmla="val 31082"/>
            </a:avLst>
          </a:prstGeom>
          <a:ln w="158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9" idx="0"/>
            <a:endCxn id="11" idx="2"/>
          </p:cNvCxnSpPr>
          <p:nvPr/>
        </p:nvCxnSpPr>
        <p:spPr>
          <a:xfrm rot="5400000" flipH="1" flipV="1">
            <a:off x="6363127" y="2824032"/>
            <a:ext cx="1858280" cy="563946"/>
          </a:xfrm>
          <a:prstGeom prst="bentConnector3">
            <a:avLst>
              <a:gd name="adj1" fmla="val 50000"/>
            </a:avLst>
          </a:prstGeom>
          <a:ln w="15875"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9" idx="0"/>
            <a:endCxn id="10" idx="2"/>
          </p:cNvCxnSpPr>
          <p:nvPr/>
        </p:nvCxnSpPr>
        <p:spPr>
          <a:xfrm rot="5400000" flipH="1" flipV="1">
            <a:off x="6860753" y="2308558"/>
            <a:ext cx="1876128" cy="1577047"/>
          </a:xfrm>
          <a:prstGeom prst="bentConnector3">
            <a:avLst>
              <a:gd name="adj1" fmla="val 50000"/>
            </a:avLst>
          </a:prstGeom>
          <a:ln w="15875"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2490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Mixins</a:t>
            </a:r>
            <a:r>
              <a:rPr lang="en-US" dirty="0"/>
              <a:t> (Cont’d)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140968"/>
            <a:ext cx="8233232" cy="352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58769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371600"/>
            <a:ext cx="2686882" cy="2367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47858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Mixins</a:t>
            </a:r>
            <a:r>
              <a:rPr lang="en-US" dirty="0"/>
              <a:t> (Cont’d)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501" y="1676400"/>
            <a:ext cx="2686882" cy="2367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51566"/>
            <a:ext cx="5544616" cy="1942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21561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</a:t>
            </a:r>
            <a:r>
              <a:rPr lang="en-US" dirty="0" err="1"/>
              <a:t>gochas</a:t>
            </a:r>
            <a:r>
              <a:rPr lang="en-US" dirty="0"/>
              <a:t> (not fixed in 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196753"/>
            <a:ext cx="8435280" cy="525658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TypeScript</a:t>
            </a:r>
            <a:r>
              <a:rPr lang="en-US" dirty="0"/>
              <a:t> does not introduce block scope (JavaScript only supports function scope)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/>
              <a:t> is still optional in </a:t>
            </a:r>
            <a:r>
              <a:rPr lang="en-US" dirty="0" err="1"/>
              <a:t>TypeScript</a:t>
            </a:r>
            <a:r>
              <a:rPr lang="en-US" dirty="0"/>
              <a:t> also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/>
              <a:t> is not mandatory in JavaScript and it tries to infer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/>
              <a:t> and sometime does it differently than expected)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/>
              <a:t> vs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lang="en-US" dirty="0"/>
              <a:t> (and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US" dirty="0"/>
              <a:t> vs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!==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/>
              <a:t> checks for value equality only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=== </a:t>
            </a:r>
            <a:r>
              <a:rPr lang="en-US" dirty="0"/>
              <a:t>checks for both type and value equality</a:t>
            </a:r>
          </a:p>
          <a:p>
            <a:r>
              <a:rPr lang="en-US" dirty="0"/>
              <a:t>global variables (variables declared outside of function), implied global (variables declared within function without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dirty="0"/>
              <a:t> keyword)</a:t>
            </a:r>
          </a:p>
          <a:p>
            <a:r>
              <a:rPr lang="en-US" dirty="0"/>
              <a:t>issues with floating point (.1 + .2 != .3, it’s something like .3000…00004)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6947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Pencils_02_2012">
  <a:themeElements>
    <a:clrScheme name="SWF Template">
      <a:dk1>
        <a:srgbClr val="000000"/>
      </a:dk1>
      <a:lt1>
        <a:sysClr val="window" lastClr="FFFFFF"/>
      </a:lt1>
      <a:dk2>
        <a:srgbClr val="002266"/>
      </a:dk2>
      <a:lt2>
        <a:srgbClr val="BBBB00"/>
      </a:lt2>
      <a:accent1>
        <a:srgbClr val="00BBEE"/>
      </a:accent1>
      <a:accent2>
        <a:srgbClr val="FF9900"/>
      </a:accent2>
      <a:accent3>
        <a:srgbClr val="BBBB00"/>
      </a:accent3>
      <a:accent4>
        <a:srgbClr val="002266"/>
      </a:accent4>
      <a:accent5>
        <a:srgbClr val="DD4411"/>
      </a:accent5>
      <a:accent6>
        <a:srgbClr val="E1DD00"/>
      </a:accent6>
      <a:hlink>
        <a:srgbClr val="FF9900"/>
      </a:hlink>
      <a:folHlink>
        <a:srgbClr val="002266"/>
      </a:folHlink>
    </a:clrScheme>
    <a:fontScheme name="Accen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4DE32136F4D4F8B91DE44C434FF89" ma:contentTypeVersion="0" ma:contentTypeDescription="Create a new document." ma:contentTypeScope="" ma:versionID="51781ce6f9edcc76a54a87506d8d88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14F291-B47C-48A1-B199-EBD0A7B4E780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9A6220E-5020-4ACE-A33D-0A412E4F47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1C72F5-E8DF-4294-BFF4-1725915F8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Pencils_02_2012</Template>
  <TotalTime>6285</TotalTime>
  <Words>2689</Words>
  <Application>Microsoft Office PowerPoint</Application>
  <PresentationFormat>On-screen Show (4:3)</PresentationFormat>
  <Paragraphs>339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1" baseType="lpstr">
      <vt:lpstr>Arial</vt:lpstr>
      <vt:lpstr>Calibri</vt:lpstr>
      <vt:lpstr>Consolas</vt:lpstr>
      <vt:lpstr>Open Sans</vt:lpstr>
      <vt:lpstr>Segoe UI Light</vt:lpstr>
      <vt:lpstr>Segoe UI Semilight</vt:lpstr>
      <vt:lpstr>Pencils_02_2012</vt:lpstr>
      <vt:lpstr>PowerPoint Presentation</vt:lpstr>
      <vt:lpstr>Typescript</vt:lpstr>
      <vt:lpstr>JavaScript</vt:lpstr>
      <vt:lpstr>JavaScript</vt:lpstr>
      <vt:lpstr>Features of JavaScript</vt:lpstr>
      <vt:lpstr>Features of JavaScript</vt:lpstr>
      <vt:lpstr>What can JavaScript do?</vt:lpstr>
      <vt:lpstr>TypeScript</vt:lpstr>
      <vt:lpstr>TypeScript</vt:lpstr>
      <vt:lpstr>Features of TypeScript</vt:lpstr>
      <vt:lpstr>Features of TypeScript</vt:lpstr>
      <vt:lpstr>Types of TypeScript</vt:lpstr>
      <vt:lpstr>How to install TypeScript</vt:lpstr>
      <vt:lpstr>How to install TypeScript</vt:lpstr>
      <vt:lpstr>Why do we useTypeScript</vt:lpstr>
      <vt:lpstr>Why do we useTypeScript</vt:lpstr>
      <vt:lpstr>Components of TypeScript</vt:lpstr>
      <vt:lpstr>Components of TypeScript</vt:lpstr>
      <vt:lpstr>TypeScript vs JavaScript</vt:lpstr>
      <vt:lpstr>TypeScript vs JavaScript</vt:lpstr>
      <vt:lpstr>TypeScript Trends</vt:lpstr>
      <vt:lpstr>Typescript</vt:lpstr>
      <vt:lpstr>Bit of History</vt:lpstr>
      <vt:lpstr>Bit of History</vt:lpstr>
      <vt:lpstr>Bit of History</vt:lpstr>
      <vt:lpstr>Bit of History</vt:lpstr>
      <vt:lpstr>Bit of History</vt:lpstr>
      <vt:lpstr>Type Script in 5 minutes</vt:lpstr>
      <vt:lpstr>TypeScript Basic Types</vt:lpstr>
      <vt:lpstr>TypeScript Basic Types</vt:lpstr>
      <vt:lpstr>What is Type Annotation in TypeScript</vt:lpstr>
      <vt:lpstr>What is Type Annotation in TypeScript</vt:lpstr>
      <vt:lpstr>Type annotations in variables and constants</vt:lpstr>
      <vt:lpstr>Type annotations in variables and constants</vt:lpstr>
      <vt:lpstr>Type annotations in variables and constants</vt:lpstr>
      <vt:lpstr>Type Inference</vt:lpstr>
      <vt:lpstr>Array</vt:lpstr>
      <vt:lpstr>Objects</vt:lpstr>
      <vt:lpstr>Enum</vt:lpstr>
      <vt:lpstr>Any</vt:lpstr>
      <vt:lpstr>Void</vt:lpstr>
      <vt:lpstr> Control Flow Statements</vt:lpstr>
      <vt:lpstr>TypeScript If elseif else</vt:lpstr>
      <vt:lpstr>TypeScript Switch Case</vt:lpstr>
      <vt:lpstr>Function</vt:lpstr>
      <vt:lpstr>Function Overview</vt:lpstr>
      <vt:lpstr>Function Overview</vt:lpstr>
      <vt:lpstr>Function Arguments and Return Types</vt:lpstr>
      <vt:lpstr>Function Overloads</vt:lpstr>
      <vt:lpstr>Function Overloads (2)</vt:lpstr>
      <vt:lpstr>Optional &amp; Default Parameter</vt:lpstr>
      <vt:lpstr>Optional &amp; Default Parameter</vt:lpstr>
      <vt:lpstr>Optional &amp; Default Parameter</vt:lpstr>
      <vt:lpstr>Optional &amp; Default Parameter</vt:lpstr>
      <vt:lpstr>Rest Parameter</vt:lpstr>
      <vt:lpstr>TypeScript Rest Parameters</vt:lpstr>
      <vt:lpstr>TypeScript Rest Parameters</vt:lpstr>
      <vt:lpstr>Class</vt:lpstr>
      <vt:lpstr>Class</vt:lpstr>
      <vt:lpstr>Field and Property</vt:lpstr>
      <vt:lpstr>TypeScript Access Modifiers</vt:lpstr>
      <vt:lpstr>Private Access Modifiers</vt:lpstr>
      <vt:lpstr>Private Access Modifiers</vt:lpstr>
      <vt:lpstr>Public Access Modifiers</vt:lpstr>
      <vt:lpstr>Public Access Modifiers</vt:lpstr>
      <vt:lpstr>The protected modifier</vt:lpstr>
      <vt:lpstr>The protected modifier</vt:lpstr>
      <vt:lpstr>TypeScript readonly</vt:lpstr>
      <vt:lpstr>TypeScript readonly</vt:lpstr>
      <vt:lpstr>TypeScript readonly</vt:lpstr>
      <vt:lpstr>Constructor</vt:lpstr>
      <vt:lpstr>Constructor shortcut</vt:lpstr>
      <vt:lpstr>Events</vt:lpstr>
      <vt:lpstr>Access Modifiers</vt:lpstr>
      <vt:lpstr>Static Methods</vt:lpstr>
      <vt:lpstr>Class</vt:lpstr>
      <vt:lpstr>JavaScript Constructor Pattern</vt:lpstr>
      <vt:lpstr>JavaScript Constructor Pattern (2)</vt:lpstr>
      <vt:lpstr>Class – TypeScript uses same Constructor Pattern</vt:lpstr>
      <vt:lpstr>Inheritance</vt:lpstr>
      <vt:lpstr>Module</vt:lpstr>
      <vt:lpstr>Module</vt:lpstr>
      <vt:lpstr>Interface</vt:lpstr>
      <vt:lpstr>Interface</vt:lpstr>
      <vt:lpstr>Interface (Cont’d)</vt:lpstr>
      <vt:lpstr>Optional Property</vt:lpstr>
      <vt:lpstr>Interface</vt:lpstr>
      <vt:lpstr>Mixin</vt:lpstr>
      <vt:lpstr>Mixin</vt:lpstr>
      <vt:lpstr>Mixins</vt:lpstr>
      <vt:lpstr>Mixins (Cont’d)</vt:lpstr>
      <vt:lpstr>Mixins (Cont’d)</vt:lpstr>
      <vt:lpstr>JavaScript gochas (not fixed in TS)</vt:lpstr>
      <vt:lpstr>PowerPoint Presentation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erica.l.moeser</dc:creator>
  <dc:description/>
  <cp:lastModifiedBy>Parameswari Ettiappan</cp:lastModifiedBy>
  <cp:revision>1283</cp:revision>
  <dcterms:created xsi:type="dcterms:W3CDTF">2012-03-13T15:47:14Z</dcterms:created>
  <dcterms:modified xsi:type="dcterms:W3CDTF">2024-05-25T15:46:27Z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0x0101003104DE32136F4D4F8B91DE44C434FF89</vt:lpwstr>
  </property>
</Properties>
</file>